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82" r:id="rId1"/>
  </p:sldMasterIdLst>
  <p:notesMasterIdLst>
    <p:notesMasterId r:id="rId10"/>
  </p:notesMasterIdLst>
  <p:handoutMasterIdLst>
    <p:handoutMasterId r:id="rId11"/>
  </p:handoutMasterIdLst>
  <p:sldIdLst>
    <p:sldId id="616" r:id="rId2"/>
    <p:sldId id="736" r:id="rId3"/>
    <p:sldId id="737" r:id="rId4"/>
    <p:sldId id="744" r:id="rId5"/>
    <p:sldId id="747" r:id="rId6"/>
    <p:sldId id="745" r:id="rId7"/>
    <p:sldId id="746" r:id="rId8"/>
    <p:sldId id="742" r:id="rId9"/>
  </p:sldIdLst>
  <p:sldSz cx="9144000" cy="6858000" type="screen4x3"/>
  <p:notesSz cx="6735763" cy="98663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Section par défaut" id="{0970E952-264D-4FBC-A251-3CBE2D42E5FD}">
          <p14:sldIdLst>
            <p14:sldId id="616"/>
            <p14:sldId id="736"/>
            <p14:sldId id="737"/>
            <p14:sldId id="744"/>
            <p14:sldId id="747"/>
            <p14:sldId id="745"/>
            <p14:sldId id="746"/>
            <p14:sldId id="742"/>
          </p14:sldIdLst>
        </p14:section>
        <p14:section name="Section sans titre" id="{E27A759C-6101-4F3B-A9E9-788974CDA2C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1" userDrawn="1">
          <p15:clr>
            <a:srgbClr val="A4A3A4"/>
          </p15:clr>
        </p15:guide>
        <p15:guide id="3" orient="horz" pos="3108">
          <p15:clr>
            <a:srgbClr val="A4A3A4"/>
          </p15:clr>
        </p15:guide>
        <p15:guide id="4" pos="212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drea Ranzanici" initials="A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04F610"/>
    <a:srgbClr val="FFCC66"/>
    <a:srgbClr val="2CF495"/>
    <a:srgbClr val="008E40"/>
    <a:srgbClr val="3DE388"/>
    <a:srgbClr val="000000"/>
    <a:srgbClr val="ADDB7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8034E78-7F5D-4C2E-B375-FC64B27BC917}" styleName="Style foncé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0" autoAdjust="0"/>
    <p:restoredTop sz="85996" autoAdjust="0"/>
  </p:normalViewPr>
  <p:slideViewPr>
    <p:cSldViewPr>
      <p:cViewPr varScale="1">
        <p:scale>
          <a:sx n="59" d="100"/>
          <a:sy n="59" d="100"/>
        </p:scale>
        <p:origin x="136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1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4716"/>
    </p:cViewPr>
  </p:sorterViewPr>
  <p:notesViewPr>
    <p:cSldViewPr>
      <p:cViewPr varScale="1">
        <p:scale>
          <a:sx n="55" d="100"/>
          <a:sy n="55" d="100"/>
        </p:scale>
        <p:origin x="-2574" y="-84"/>
      </p:cViewPr>
      <p:guideLst>
        <p:guide orient="horz" pos="3133"/>
        <p:guide pos="2161"/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18831" cy="492922"/>
          </a:xfrm>
          <a:prstGeom prst="rect">
            <a:avLst/>
          </a:prstGeom>
        </p:spPr>
        <p:txBody>
          <a:bodyPr vert="horz" lIns="90314" tIns="45155" rIns="90314" bIns="45155" rtlCol="0"/>
          <a:lstStyle>
            <a:lvl1pPr algn="l">
              <a:defRPr sz="120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5373" y="1"/>
            <a:ext cx="2918831" cy="492922"/>
          </a:xfrm>
          <a:prstGeom prst="rect">
            <a:avLst/>
          </a:prstGeom>
        </p:spPr>
        <p:txBody>
          <a:bodyPr vert="horz" lIns="90314" tIns="45155" rIns="90314" bIns="45155" rtlCol="0"/>
          <a:lstStyle>
            <a:lvl1pPr algn="r">
              <a:defRPr sz="1200"/>
            </a:lvl1pPr>
          </a:lstStyle>
          <a:p>
            <a:pPr>
              <a:defRPr/>
            </a:pPr>
            <a:fld id="{983E43AC-C43A-4831-862B-4F59CFFA6258}" type="datetimeFigureOut">
              <a:rPr lang="fr-FR"/>
              <a:pPr>
                <a:defRPr/>
              </a:pPr>
              <a:t>01/10/2018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4" y="9371823"/>
            <a:ext cx="2918831" cy="492921"/>
          </a:xfrm>
          <a:prstGeom prst="rect">
            <a:avLst/>
          </a:prstGeom>
        </p:spPr>
        <p:txBody>
          <a:bodyPr vert="horz" lIns="90314" tIns="45155" rIns="90314" bIns="4515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5373" y="9371823"/>
            <a:ext cx="2918831" cy="492921"/>
          </a:xfrm>
          <a:prstGeom prst="rect">
            <a:avLst/>
          </a:prstGeom>
        </p:spPr>
        <p:txBody>
          <a:bodyPr vert="horz" lIns="90314" tIns="45155" rIns="90314" bIns="45155" rtlCol="0" anchor="b"/>
          <a:lstStyle>
            <a:lvl1pPr algn="r">
              <a:defRPr sz="1200"/>
            </a:lvl1pPr>
          </a:lstStyle>
          <a:p>
            <a:pPr>
              <a:defRPr/>
            </a:pPr>
            <a:fld id="{3A568155-D18E-477E-B9CD-F383B4383D9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875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1"/>
            <a:ext cx="2918831" cy="492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14" tIns="45155" rIns="90314" bIns="4515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3" y="1"/>
            <a:ext cx="2918831" cy="492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14" tIns="45155" rIns="90314" bIns="4515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700"/>
            <a:ext cx="5388610" cy="443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14" tIns="45155" rIns="90314" bIns="451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371823"/>
            <a:ext cx="2918831" cy="492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14" tIns="45155" rIns="90314" bIns="4515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3" y="9371823"/>
            <a:ext cx="2918831" cy="492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14" tIns="45155" rIns="90314" bIns="4515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EBEB7DF-6DF8-480C-9F34-512FAFF148BF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641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/>
          </a:p>
        </p:txBody>
      </p:sp>
      <p:sp>
        <p:nvSpPr>
          <p:cNvPr id="348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424410-BA2E-469B-B05F-9C76C57779DE}" type="slidenum">
              <a:rPr lang="fr-FR" smtClean="0"/>
              <a:pPr/>
              <a:t>1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456410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EB7DF-6DF8-480C-9F34-512FAFF148BF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4774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EB7DF-6DF8-480C-9F34-512FAFF148BF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1887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EB7DF-6DF8-480C-9F34-512FAFF148BF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4049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EB7DF-6DF8-480C-9F34-512FAFF148BF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628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EB7DF-6DF8-480C-9F34-512FAFF148BF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9541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BEB7DF-6DF8-480C-9F34-512FAFF148BF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4800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87D62C-A5AD-4A1A-9F1A-19EE25C7D414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370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25A8A6-8256-48D0-A285-BC199B9A9941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83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AE3A32-1FB0-448F-BAD1-27A93283F964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6759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D587A5-2926-46BF-8EBD-D85C82B03747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3204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82CA64-5ACD-42BD-9ECD-57BF26852031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459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C36370-898E-4E39-97AE-691806E1B060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206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FB0B08-54D2-447C-8455-D192DE34B6E7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752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C3245C-6A33-4083-B10A-F921EE07BBCC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237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CF3C01-B6DD-43FE-A01C-5904A63A0985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053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5C908-11B5-4DBA-AFC2-4F9C490D1B21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909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92191D-8527-459D-A370-A8CAA349474E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0297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6927E5-C31B-489B-BC70-3EF01E7B7022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618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 descr="D:\DATA\ADER\Lettres et correspondances\logo_ader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42458"/>
            <a:ext cx="1383472" cy="11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8640"/>
            <a:ext cx="4256777" cy="193873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51431"/>
            <a:ext cx="2664296" cy="187769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-324544" y="1572244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AGENCE DE DEVELOPPEMENT </a:t>
            </a:r>
          </a:p>
          <a:p>
            <a:pPr algn="ctr"/>
            <a:r>
              <a:rPr lang="fr-FR" sz="1400" dirty="0" smtClean="0"/>
              <a:t>DE L’ELECTRIFICATION RURALE</a:t>
            </a:r>
            <a:endParaRPr lang="fr-FR" sz="1400" dirty="0"/>
          </a:p>
        </p:txBody>
      </p:sp>
      <p:pic>
        <p:nvPicPr>
          <p:cNvPr id="9" name="Image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729" y="5301208"/>
            <a:ext cx="3295350" cy="1157574"/>
          </a:xfrm>
          <a:prstGeom prst="rect">
            <a:avLst/>
          </a:prstGeom>
        </p:spPr>
      </p:pic>
      <p:sp>
        <p:nvSpPr>
          <p:cNvPr id="11" name="Espace réservé du contenu 2"/>
          <p:cNvSpPr txBox="1">
            <a:spLocks/>
          </p:cNvSpPr>
          <p:nvPr/>
        </p:nvSpPr>
        <p:spPr>
          <a:xfrm>
            <a:off x="772666" y="2296512"/>
            <a:ext cx="7886700" cy="1881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b="1" dirty="0" smtClean="0"/>
              <a:t>Programme ENERGIES - Commission de l’océan Indien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 b="1" dirty="0" smtClean="0">
              <a:solidFill>
                <a:srgbClr val="0070C0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400" b="1" dirty="0" smtClean="0">
                <a:solidFill>
                  <a:srgbClr val="0070C0"/>
                </a:solidFill>
              </a:rPr>
              <a:t>RÉUNION D’ÉCHANGES AVEC LES COORDONNATEURS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z="2400" b="1" dirty="0" smtClean="0">
                <a:solidFill>
                  <a:srgbClr val="0070C0"/>
                </a:solidFill>
              </a:rPr>
              <a:t> DE PROJETS DE SUBVENTION –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 sz="1600" b="1" dirty="0">
              <a:solidFill>
                <a:srgbClr val="0070C0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fr-FR" b="1" dirty="0" smtClean="0">
                <a:solidFill>
                  <a:srgbClr val="0070C0"/>
                </a:solidFill>
              </a:rPr>
              <a:t>2 OCTOBRE 2018 </a:t>
            </a:r>
          </a:p>
          <a:p>
            <a:pPr fontAlgn="auto">
              <a:spcAft>
                <a:spcPts val="0"/>
              </a:spcAft>
            </a:pPr>
            <a:endParaRPr lang="fr-FR" sz="1600" dirty="0"/>
          </a:p>
        </p:txBody>
      </p:sp>
      <p:sp>
        <p:nvSpPr>
          <p:cNvPr id="4" name="Rectangle 3"/>
          <p:cNvSpPr/>
          <p:nvPr/>
        </p:nvSpPr>
        <p:spPr>
          <a:xfrm>
            <a:off x="740144" y="4506868"/>
            <a:ext cx="76936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00" b="1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PROJETS:  «</a:t>
            </a:r>
            <a:r>
              <a:rPr lang="fr-FR" sz="1600" b="1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ACCES A L’ELECTRICITE PAR L’ENERGIE HYDRAULIQUE »</a:t>
            </a:r>
          </a:p>
        </p:txBody>
      </p:sp>
    </p:spTree>
    <p:extLst>
      <p:ext uri="{BB962C8B-B14F-4D97-AF65-F5344CB8AC3E}">
        <p14:creationId xmlns:p14="http://schemas.microsoft.com/office/powerpoint/2010/main" val="195234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093296"/>
            <a:ext cx="9144000" cy="76470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</a:pPr>
            <a:r>
              <a:rPr lang="fr-FR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Contrat </a:t>
            </a:r>
            <a:r>
              <a:rPr lang="fr-F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subvention </a:t>
            </a:r>
            <a:r>
              <a:rPr lang="fr-FR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N°COI-ENERGIES-Grant-038</a:t>
            </a:r>
            <a:r>
              <a:rPr lang="fr-FR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1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04448" y="6305573"/>
            <a:ext cx="342950" cy="34014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lIns="36000" tIns="36000" rIns="36000" bIns="36000"/>
          <a:lstStyle/>
          <a:p>
            <a:pPr algn="ctr">
              <a:defRPr/>
            </a:pPr>
            <a:fld id="{0125A8A6-8256-48D0-A285-BC199B9A9941}" type="slidenum">
              <a:rPr lang="fr-FR" sz="1600" b="1" smtClean="0">
                <a:solidFill>
                  <a:schemeClr val="tx1"/>
                </a:solidFill>
              </a:rPr>
              <a:pPr algn="ctr">
                <a:defRPr/>
              </a:pPr>
              <a:t>2</a:t>
            </a:fld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3296"/>
            <a:ext cx="942943" cy="764703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9464" y="21943"/>
            <a:ext cx="9134535" cy="45183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RAPPEL </a:t>
            </a: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RESULTATS ATTENDUS</a:t>
            </a:r>
            <a:endParaRPr lang="fr-F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267227" y="681911"/>
            <a:ext cx="8609546" cy="1117229"/>
          </a:xfrm>
          <a:noFill/>
        </p:spPr>
        <p:txBody>
          <a:bodyPr wrap="square" rtlCol="0">
            <a:spAutoFit/>
          </a:bodyPr>
          <a:lstStyle/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endParaRPr lang="fr-F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sz="1800" b="1" dirty="0" smtClean="0">
                <a:latin typeface="Arial" charset="0"/>
                <a:cs typeface="Arial" charset="0"/>
              </a:rPr>
              <a:t>1-Mise </a:t>
            </a:r>
            <a:r>
              <a:rPr lang="fr-FR" sz="1800" b="1" dirty="0">
                <a:latin typeface="Arial" charset="0"/>
                <a:cs typeface="Arial" charset="0"/>
              </a:rPr>
              <a:t>en place des infrastructures de production, de transport et de distribution </a:t>
            </a:r>
            <a:r>
              <a:rPr lang="fr-FR" sz="1800" b="1" dirty="0" smtClean="0">
                <a:latin typeface="Arial" charset="0"/>
                <a:cs typeface="Arial" charset="0"/>
              </a:rPr>
              <a:t>d'électricité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fr-FR" sz="1800" dirty="0">
              <a:latin typeface="Arial" charset="0"/>
              <a:cs typeface="Arial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9464" y="3354131"/>
            <a:ext cx="4472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buFont typeface="Wingdings" panose="05000000000000000000" pitchFamily="2" charset="2"/>
              <a:buChar char="Ø"/>
            </a:pPr>
            <a:r>
              <a:rPr lang="fr-FR" dirty="0"/>
              <a:t> Construction de réseaux moyenne tension de 53 km et basse tension de 9 km pour desservir 4 communes </a:t>
            </a:r>
            <a:r>
              <a:rPr lang="fr-FR" dirty="0" smtClean="0"/>
              <a:t>rurales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-40270" y="476374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algn="just">
              <a:buFont typeface="Wingdings" panose="05000000000000000000" pitchFamily="2" charset="2"/>
              <a:buChar char="Ø"/>
            </a:pPr>
            <a:r>
              <a:rPr lang="fr-FR" dirty="0"/>
              <a:t>Possibilité d’interconnexion avec le site de </a:t>
            </a:r>
            <a:r>
              <a:rPr lang="fr-FR" dirty="0" err="1"/>
              <a:t>Sahandaso</a:t>
            </a:r>
            <a:r>
              <a:rPr lang="fr-FR" dirty="0"/>
              <a:t> (800 kW) pour alimenter la ville de </a:t>
            </a:r>
            <a:r>
              <a:rPr lang="fr-FR" dirty="0" err="1"/>
              <a:t>Brickaville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9464" y="2020695"/>
            <a:ext cx="45625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buFont typeface="Wingdings" panose="05000000000000000000" pitchFamily="2" charset="2"/>
              <a:buChar char="Ø"/>
            </a:pPr>
            <a:r>
              <a:rPr lang="fr-FR" dirty="0"/>
              <a:t> Développement de l’aménagement hydroélectrique d’</a:t>
            </a:r>
            <a:r>
              <a:rPr lang="fr-FR" dirty="0" err="1"/>
              <a:t>Ampasimbe</a:t>
            </a:r>
            <a:r>
              <a:rPr lang="fr-FR" dirty="0"/>
              <a:t> d’une capacité de 200 kW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810" y="2034452"/>
            <a:ext cx="4451685" cy="3554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056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093296"/>
            <a:ext cx="9144000" cy="76470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b="1" i="1" dirty="0" smtClean="0"/>
              <a:t> </a:t>
            </a:r>
            <a:endParaRPr lang="fr-FR" b="1" i="1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04448" y="6305573"/>
            <a:ext cx="342950" cy="34014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lIns="36000" tIns="36000" rIns="36000" bIns="36000"/>
          <a:lstStyle/>
          <a:p>
            <a:pPr algn="ctr">
              <a:defRPr/>
            </a:pPr>
            <a:fld id="{0125A8A6-8256-48D0-A285-BC199B9A9941}" type="slidenum">
              <a:rPr lang="fr-FR" sz="1600" b="1" smtClean="0">
                <a:solidFill>
                  <a:schemeClr val="tx1"/>
                </a:solidFill>
              </a:rPr>
              <a:pPr algn="ctr">
                <a:defRPr/>
              </a:pPr>
              <a:t>3</a:t>
            </a:fld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3296"/>
            <a:ext cx="942943" cy="764703"/>
          </a:xfrm>
          <a:prstGeom prst="rect">
            <a:avLst/>
          </a:prstGeom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223258" y="274746"/>
            <a:ext cx="8620655" cy="871626"/>
          </a:xfrm>
        </p:spPr>
        <p:txBody>
          <a:bodyPr>
            <a:noAutofit/>
          </a:bodyPr>
          <a:lstStyle/>
          <a:p>
            <a:pPr algn="just"/>
            <a:r>
              <a:rPr lang="fr-FR" sz="18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2- Accès 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à l’électricité de 5.000 habitants avec des unités productives à la première année d’exploitation </a:t>
            </a:r>
            <a:endParaRPr lang="fr-FR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 algn="just"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 algn="just">
              <a:buNone/>
            </a:pPr>
            <a:endParaRPr lang="fr-FR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 algn="just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fr-F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526" y="593354"/>
            <a:ext cx="3876872" cy="2907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/>
          <p:cNvSpPr/>
          <p:nvPr/>
        </p:nvSpPr>
        <p:spPr>
          <a:xfrm>
            <a:off x="223258" y="703121"/>
            <a:ext cx="43487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fr-FR" dirty="0">
              <a:solidFill>
                <a:schemeClr val="accent2">
                  <a:lumMod val="50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fr-FR" dirty="0"/>
              <a:t> Nombre de clients domestiques raccordés : 500</a:t>
            </a:r>
          </a:p>
          <a:p>
            <a:pPr marL="342900" lvl="1" indent="0" algn="just">
              <a:buNone/>
            </a:pPr>
            <a:endParaRPr lang="fr-F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fr-FR" dirty="0"/>
              <a:t> Nombre de clients branchés en triphasés : 20</a:t>
            </a:r>
          </a:p>
          <a:p>
            <a:pPr marL="0" indent="0" algn="just">
              <a:buNone/>
            </a:pPr>
            <a:endParaRPr lang="fr-F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fr-FR" dirty="0"/>
              <a:t> Energie produite utilisée à des fins productives : 40%</a:t>
            </a:r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4327" y="3638915"/>
            <a:ext cx="6084168" cy="490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3- Une gestion locale de l’exploitation pérenne</a:t>
            </a:r>
          </a:p>
          <a:p>
            <a:pPr marL="342900" lvl="1" indent="0" algn="just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fr-FR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 algn="just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fontAlgn="auto"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4091420"/>
            <a:ext cx="6076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fr-FR" dirty="0" smtClean="0"/>
              <a:t> Renforcement de </a:t>
            </a:r>
            <a:r>
              <a:rPr lang="fr-FR" dirty="0"/>
              <a:t>la capacité de </a:t>
            </a:r>
            <a:r>
              <a:rPr lang="fr-FR" dirty="0" smtClean="0"/>
              <a:t>l’exploitant</a:t>
            </a:r>
          </a:p>
          <a:p>
            <a:pPr algn="just"/>
            <a:endParaRPr lang="fr-FR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dirty="0" smtClean="0"/>
              <a:t> Définition d’un </a:t>
            </a:r>
            <a:r>
              <a:rPr lang="fr-FR" dirty="0"/>
              <a:t>système tarifaire incitatif et rentable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942943" y="5061212"/>
            <a:ext cx="7461761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1" indent="-457200">
              <a:spcBef>
                <a:spcPts val="750"/>
              </a:spcBef>
              <a:buFont typeface="Wingdings" panose="05000000000000000000" pitchFamily="2" charset="2"/>
              <a:buChar char="§"/>
            </a:pPr>
            <a:r>
              <a:rPr lang="fr-FR" sz="2000" b="1" dirty="0" smtClean="0">
                <a:solidFill>
                  <a:schemeClr val="accent5">
                    <a:lumMod val="75000"/>
                  </a:schemeClr>
                </a:solidFill>
              </a:rPr>
              <a:t>BUDGET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fr-FR" sz="2000" dirty="0" smtClean="0">
                <a:solidFill>
                  <a:srgbClr val="FF0000"/>
                </a:solidFill>
              </a:rPr>
              <a:t>Coût </a:t>
            </a:r>
            <a:r>
              <a:rPr lang="fr-FR" sz="2000" dirty="0">
                <a:solidFill>
                  <a:srgbClr val="FF0000"/>
                </a:solidFill>
              </a:rPr>
              <a:t>total du projet </a:t>
            </a:r>
            <a:r>
              <a:rPr lang="fr-FR" sz="2000" dirty="0" smtClean="0">
                <a:solidFill>
                  <a:srgbClr val="FF0000"/>
                </a:solidFill>
              </a:rPr>
              <a:t>                     : </a:t>
            </a:r>
            <a:r>
              <a:rPr lang="fr-FR" sz="2000" dirty="0">
                <a:solidFill>
                  <a:srgbClr val="FF0000"/>
                </a:solidFill>
              </a:rPr>
              <a:t>1 351 205 €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fr-FR" sz="2000" dirty="0">
                <a:solidFill>
                  <a:srgbClr val="FF0000"/>
                </a:solidFill>
              </a:rPr>
              <a:t>Subvention UE/COI-ENERGIES : 500 000 € </a:t>
            </a:r>
          </a:p>
        </p:txBody>
      </p:sp>
    </p:spTree>
    <p:extLst>
      <p:ext uri="{BB962C8B-B14F-4D97-AF65-F5344CB8AC3E}">
        <p14:creationId xmlns:p14="http://schemas.microsoft.com/office/powerpoint/2010/main" val="87835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093296"/>
            <a:ext cx="9144000" cy="76470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b="1" i="1" dirty="0" smtClean="0"/>
              <a:t> </a:t>
            </a:r>
            <a:endParaRPr lang="fr-FR" b="1" i="1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04448" y="6305573"/>
            <a:ext cx="342950" cy="34014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lIns="36000" tIns="36000" rIns="36000" bIns="36000"/>
          <a:lstStyle/>
          <a:p>
            <a:pPr algn="ctr">
              <a:defRPr/>
            </a:pPr>
            <a:fld id="{0125A8A6-8256-48D0-A285-BC199B9A9941}" type="slidenum">
              <a:rPr lang="fr-FR" sz="1600" b="1" smtClean="0">
                <a:solidFill>
                  <a:schemeClr val="tx1"/>
                </a:solidFill>
              </a:rPr>
              <a:pPr algn="ctr">
                <a:defRPr/>
              </a:pPr>
              <a:t>4</a:t>
            </a:fld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3296"/>
            <a:ext cx="942943" cy="764703"/>
          </a:xfrm>
          <a:prstGeom prst="rect">
            <a:avLst/>
          </a:prstGeom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259424" y="1489015"/>
            <a:ext cx="8551860" cy="778346"/>
          </a:xfrm>
        </p:spPr>
        <p:txBody>
          <a:bodyPr>
            <a:noAutofit/>
          </a:bodyPr>
          <a:lstStyle/>
          <a:p>
            <a:pPr marL="342900" lvl="1" indent="0">
              <a:buNone/>
            </a:pPr>
            <a:r>
              <a:rPr lang="fr-FR" sz="2000" b="1" dirty="0" smtClean="0">
                <a:cs typeface="Arial" panose="020B0604020202020204" pitchFamily="34" charset="0"/>
              </a:rPr>
              <a:t>Sélection </a:t>
            </a:r>
            <a:r>
              <a:rPr lang="fr-FR" sz="2000" b="1" dirty="0" smtClean="0">
                <a:cs typeface="Arial" panose="020B0604020202020204" pitchFamily="34" charset="0"/>
              </a:rPr>
              <a:t>du Concessionnaire (exploitant )  après lancement Appel à Candidatures : SAGEMCOM</a:t>
            </a:r>
            <a:endParaRPr lang="fr-FR" sz="2000" dirty="0"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fr-FR" sz="20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0" y="-32948"/>
            <a:ext cx="9144000" cy="792088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 REALISATIONS </a:t>
            </a: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JUSQU’AU 30 JUIN 2018</a:t>
            </a:r>
          </a:p>
          <a:p>
            <a:pPr fontAlgn="auto">
              <a:spcAft>
                <a:spcPts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</a:t>
            </a:r>
            <a:r>
              <a:rPr lang="fr-FR" sz="2400" b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Semestre)</a:t>
            </a:r>
            <a:endParaRPr lang="fr-F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7016" y="2780928"/>
            <a:ext cx="8317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+mn-lt"/>
              </a:rPr>
              <a:t> Il est chargé de :</a:t>
            </a:r>
          </a:p>
          <a:p>
            <a:pPr algn="just"/>
            <a:endParaRPr lang="fr-FR" sz="2000" dirty="0" smtClean="0">
              <a:latin typeface="+mn-lt"/>
            </a:endParaRP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+mn-lt"/>
              </a:rPr>
              <a:t>Cofinancer le projet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+mn-lt"/>
              </a:rPr>
              <a:t>Préparer </a:t>
            </a:r>
            <a:r>
              <a:rPr lang="fr-FR" sz="2000" dirty="0" smtClean="0">
                <a:latin typeface="+mn-lt"/>
              </a:rPr>
              <a:t>les cahiers des charges des </a:t>
            </a:r>
            <a:r>
              <a:rPr lang="fr-FR" sz="2000" dirty="0" smtClean="0">
                <a:latin typeface="+mn-lt"/>
              </a:rPr>
              <a:t>Appels d’Offre avec l’ADER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+mn-lt"/>
              </a:rPr>
              <a:t>Suivre la construction des aménagements</a:t>
            </a:r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fr-FR" sz="2000" dirty="0" smtClean="0">
                <a:latin typeface="+mn-lt"/>
              </a:rPr>
              <a:t>Exploiter les installations pendant le durée de la Concession (20ans)</a:t>
            </a:r>
            <a:endParaRPr lang="fr-FR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78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113280"/>
              </p:ext>
            </p:extLst>
          </p:nvPr>
        </p:nvGraphicFramePr>
        <p:xfrm>
          <a:off x="0" y="0"/>
          <a:ext cx="9144000" cy="60932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84753">
                  <a:extLst>
                    <a:ext uri="{9D8B030D-6E8A-4147-A177-3AD203B41FA5}">
                      <a16:colId xmlns:a16="http://schemas.microsoft.com/office/drawing/2014/main" val="1002463017"/>
                    </a:ext>
                  </a:extLst>
                </a:gridCol>
                <a:gridCol w="4659247">
                  <a:extLst>
                    <a:ext uri="{9D8B030D-6E8A-4147-A177-3AD203B41FA5}">
                      <a16:colId xmlns:a16="http://schemas.microsoft.com/office/drawing/2014/main" val="2768107693"/>
                    </a:ext>
                  </a:extLst>
                </a:gridCol>
              </a:tblGrid>
              <a:tr h="5160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Proposition de l’ADER dans le contrat de subvention 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Proposition de SAGEMCOM dans le cadre de l’Appel à Candidatures pour la sélection du Concessionnaire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2027316"/>
                  </a:ext>
                </a:extLst>
              </a:tr>
              <a:tr h="5577231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Nombre de populations cibles = 5000 habitants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Nombre de localités raccordées = 4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Nombre de clients domestiques à la première année = 500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Nombre de clients triphasés A1 = 20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Puissance installée = </a:t>
                      </a:r>
                      <a:r>
                        <a:rPr lang="fr-FR" sz="1600" b="1" dirty="0">
                          <a:effectLst/>
                        </a:rPr>
                        <a:t>200kW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Longueur de ligne Moyenne Tension = 53km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Longueur de ligne Basse Tension = 9km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Montant total du projet = </a:t>
                      </a:r>
                      <a:r>
                        <a:rPr lang="fr-FR" sz="1600" b="1" dirty="0">
                          <a:effectLst/>
                        </a:rPr>
                        <a:t>1 351 204,76 €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Subvention COI-UE = </a:t>
                      </a:r>
                      <a:r>
                        <a:rPr lang="fr-FR" sz="1600" b="1" dirty="0">
                          <a:effectLst/>
                        </a:rPr>
                        <a:t>500 000 € </a:t>
                      </a:r>
                      <a:r>
                        <a:rPr lang="fr-FR" sz="1600" b="0" dirty="0">
                          <a:effectLst/>
                        </a:rPr>
                        <a:t>(37%)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b="0" dirty="0">
                          <a:effectLst/>
                        </a:rPr>
                        <a:t>Durée du projet = 24mois à compter du 27 juin 2017.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effectLst/>
                        </a:rPr>
                        <a:t> </a:t>
                      </a:r>
                      <a:endParaRPr lang="fr-FR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Nombre de populations cibles = </a:t>
                      </a:r>
                      <a:r>
                        <a:rPr lang="fr-FR" sz="1600" b="1" dirty="0">
                          <a:effectLst/>
                        </a:rPr>
                        <a:t>17000 habitants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Nombre de localités raccordées = 9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Nombre de clients domestiques à la première année = 2700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Nombre de clients triphasés A1 = 50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Puissance installée = </a:t>
                      </a:r>
                      <a:r>
                        <a:rPr lang="fr-FR" sz="1600" b="1" dirty="0">
                          <a:effectLst/>
                        </a:rPr>
                        <a:t>700kW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Longueur de ligne Moyenne Tension = 57km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Longueur de ligne Basse Tension = 27km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Montant total du projet = </a:t>
                      </a:r>
                      <a:r>
                        <a:rPr lang="fr-FR" sz="1600" b="1" dirty="0">
                          <a:effectLst/>
                        </a:rPr>
                        <a:t>2 737 764,40 €</a:t>
                      </a: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Subvention demandée à l’ADER = </a:t>
                      </a:r>
                      <a:r>
                        <a:rPr lang="fr-FR" sz="1600" b="1" dirty="0">
                          <a:effectLst/>
                        </a:rPr>
                        <a:t>800 000 € </a:t>
                      </a:r>
                      <a:r>
                        <a:rPr lang="fr-FR" sz="1600" dirty="0">
                          <a:effectLst/>
                        </a:rPr>
                        <a:t>(29,2%)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600" dirty="0">
                          <a:effectLst/>
                        </a:rPr>
                        <a:t>Durée d’exécution = </a:t>
                      </a:r>
                      <a:r>
                        <a:rPr lang="fr-FR" sz="1600" dirty="0" smtClean="0">
                          <a:effectLst/>
                        </a:rPr>
                        <a:t>16 mois </a:t>
                      </a:r>
                      <a:r>
                        <a:rPr lang="fr-FR" sz="1600" dirty="0">
                          <a:effectLst/>
                        </a:rPr>
                        <a:t>à compter du 11 juillet 2018, incluant : 3 mois pour l’APD et 13 mois pour les Travaux. La séance de négociation étant le 19 septembre 2018</a:t>
                      </a:r>
                      <a:r>
                        <a:rPr lang="fr-FR" sz="1600" dirty="0" smtClean="0">
                          <a:effectLst/>
                        </a:rPr>
                        <a:t>.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3059496"/>
                  </a:ext>
                </a:extLst>
              </a:tr>
            </a:tbl>
          </a:graphicData>
        </a:graphic>
      </p:graphicFrame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0" y="6093295"/>
            <a:ext cx="9144000" cy="76470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b="1" i="1" dirty="0" smtClean="0"/>
              <a:t> </a:t>
            </a:r>
            <a:endParaRPr lang="fr-FR" b="1" i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3296"/>
            <a:ext cx="942943" cy="76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7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093296"/>
            <a:ext cx="9144000" cy="76470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b="1" i="1" dirty="0" smtClean="0"/>
              <a:t> </a:t>
            </a:r>
            <a:endParaRPr lang="fr-FR" b="1" i="1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04448" y="6305573"/>
            <a:ext cx="342950" cy="34014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lIns="36000" tIns="36000" rIns="36000" bIns="36000"/>
          <a:lstStyle/>
          <a:p>
            <a:pPr algn="ctr">
              <a:defRPr/>
            </a:pPr>
            <a:fld id="{0125A8A6-8256-48D0-A285-BC199B9A9941}" type="slidenum">
              <a:rPr lang="fr-FR" sz="1600" b="1" smtClean="0">
                <a:solidFill>
                  <a:schemeClr val="tx1"/>
                </a:solidFill>
              </a:rPr>
              <a:pPr algn="ctr">
                <a:defRPr/>
              </a:pPr>
              <a:t>6</a:t>
            </a:fld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3296"/>
            <a:ext cx="942943" cy="764703"/>
          </a:xfrm>
          <a:prstGeom prst="rect">
            <a:avLst/>
          </a:prstGeom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312867" y="859806"/>
            <a:ext cx="8463056" cy="4945457"/>
          </a:xfrm>
        </p:spPr>
        <p:txBody>
          <a:bodyPr>
            <a:noAutofit/>
          </a:bodyPr>
          <a:lstStyle/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Réalisation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des études d’Avant Projet Détaillé (APD)</a:t>
            </a:r>
          </a:p>
          <a:p>
            <a:pPr marL="1028700" lvl="3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50" i="1" dirty="0" smtClean="0">
                <a:latin typeface="Arial" panose="020B0604020202020204" pitchFamily="34" charset="0"/>
                <a:cs typeface="Arial" panose="020B0604020202020204" pitchFamily="34" charset="0"/>
              </a:rPr>
              <a:t>Aménagement du site hydroélectrique</a:t>
            </a:r>
          </a:p>
          <a:p>
            <a:pPr marL="1028700" lvl="3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250" i="1" dirty="0" smtClean="0">
                <a:latin typeface="Arial" panose="020B0604020202020204" pitchFamily="34" charset="0"/>
                <a:cs typeface="Arial" panose="020B0604020202020204" pitchFamily="34" charset="0"/>
              </a:rPr>
              <a:t>Lignes électriques</a:t>
            </a:r>
          </a:p>
          <a:p>
            <a:pPr marL="3429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Lancements des Appels d’Offres :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Prestations intellectuelles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Fournitures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fr-FR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Travaux</a:t>
            </a:r>
          </a:p>
          <a:p>
            <a:pPr marL="685800" lvl="2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20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lvl="2" indent="0">
              <a:lnSpc>
                <a:spcPct val="100000"/>
              </a:lnSpc>
              <a:spcBef>
                <a:spcPts val="0"/>
              </a:spcBef>
              <a:buNone/>
            </a:pPr>
            <a:endParaRPr lang="fr-FR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20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Lancement officiel du projet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fr-FR" sz="2000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Séance de sensibilisation des bénéficiaires</a:t>
            </a:r>
            <a:endParaRPr lang="fr-FR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 algn="just">
              <a:buNone/>
            </a:pPr>
            <a:endParaRPr lang="fr-FR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 algn="just"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fr-F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18407" y="24475"/>
            <a:ext cx="9125593" cy="648072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PROCHAINES </a:t>
            </a: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ETAPES</a:t>
            </a:r>
            <a:endParaRPr lang="fr-F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21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093296"/>
            <a:ext cx="9144000" cy="76470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b="1" i="1" dirty="0" smtClean="0"/>
              <a:t> </a:t>
            </a:r>
            <a:endParaRPr lang="fr-FR" b="1" i="1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04448" y="6305573"/>
            <a:ext cx="342950" cy="34014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lIns="36000" tIns="36000" rIns="36000" bIns="36000"/>
          <a:lstStyle/>
          <a:p>
            <a:pPr algn="ctr">
              <a:defRPr/>
            </a:pPr>
            <a:fld id="{0125A8A6-8256-48D0-A285-BC199B9A9941}" type="slidenum">
              <a:rPr lang="fr-FR" sz="1600" b="1" smtClean="0">
                <a:solidFill>
                  <a:schemeClr val="tx1"/>
                </a:solidFill>
              </a:rPr>
              <a:pPr algn="ctr">
                <a:defRPr/>
              </a:pPr>
              <a:t>7</a:t>
            </a:fld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3296"/>
            <a:ext cx="942943" cy="764703"/>
          </a:xfrm>
          <a:prstGeom prst="rect">
            <a:avLst/>
          </a:prstGeom>
        </p:spPr>
      </p:pic>
      <p:sp>
        <p:nvSpPr>
          <p:cNvPr id="9" name="Espace réservé du contenu 2"/>
          <p:cNvSpPr>
            <a:spLocks noGrp="1"/>
          </p:cNvSpPr>
          <p:nvPr>
            <p:ph idx="1"/>
          </p:nvPr>
        </p:nvSpPr>
        <p:spPr>
          <a:xfrm>
            <a:off x="293665" y="911636"/>
            <a:ext cx="8463056" cy="3403695"/>
          </a:xfrm>
        </p:spPr>
        <p:txBody>
          <a:bodyPr>
            <a:noAutofit/>
          </a:bodyPr>
          <a:lstStyle/>
          <a:p>
            <a:pPr lvl="1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Procédures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administratives malgaches : trop lourde</a:t>
            </a:r>
          </a:p>
          <a:p>
            <a:pPr lvl="3">
              <a:lnSpc>
                <a:spcPct val="200000"/>
              </a:lnSpc>
              <a:spcBef>
                <a:spcPts val="0"/>
              </a:spcBef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Ouverture d’un </a:t>
            </a:r>
            <a:r>
              <a:rPr lang="fr-F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compte projet</a:t>
            </a:r>
          </a:p>
          <a:p>
            <a:pPr lvl="3">
              <a:lnSpc>
                <a:spcPct val="200000"/>
              </a:lnSpc>
              <a:spcBef>
                <a:spcPts val="0"/>
              </a:spcBef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pprobation du budget 2018 de l’ADER (en juillet 2018)</a:t>
            </a:r>
          </a:p>
          <a:p>
            <a:pPr lvl="3">
              <a:lnSpc>
                <a:spcPct val="200000"/>
              </a:lnSpc>
              <a:spcBef>
                <a:spcPts val="0"/>
              </a:spcBef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Passation des Marché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Publics</a:t>
            </a:r>
          </a:p>
          <a:p>
            <a:pPr lvl="1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Durée trop courte par rapport à la nouvelle proposition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 algn="just">
              <a:buNone/>
            </a:pPr>
            <a:endParaRPr lang="fr-FR" sz="20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0" algn="just">
              <a:buNone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fr-F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-16566" y="0"/>
            <a:ext cx="9160566" cy="660648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4- CONTRAINTES </a:t>
            </a:r>
            <a:r>
              <a:rPr lang="fr-F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LA MISE EN ŒUVRE DU PROJET</a:t>
            </a:r>
            <a:endParaRPr lang="fr-F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1475656" y="4924945"/>
            <a:ext cx="6912768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Proposition de l’ADER avec le Concessionnaire</a:t>
            </a:r>
            <a:r>
              <a:rPr lang="fr-FR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Nécessité de demande de prolongement de durée</a:t>
            </a:r>
          </a:p>
        </p:txBody>
      </p:sp>
      <p:sp>
        <p:nvSpPr>
          <p:cNvPr id="12" name="Flèche droite 11"/>
          <p:cNvSpPr/>
          <p:nvPr/>
        </p:nvSpPr>
        <p:spPr>
          <a:xfrm>
            <a:off x="618907" y="5034231"/>
            <a:ext cx="648072" cy="3401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56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093296"/>
            <a:ext cx="9144000" cy="764703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i="1" dirty="0" smtClean="0"/>
              <a:t> </a:t>
            </a:r>
            <a:r>
              <a:rPr lang="fr-FR" dirty="0">
                <a:latin typeface="Arial" panose="020B0604020202020204" pitchFamily="34" charset="0"/>
              </a:rPr>
              <a:t/>
            </a:r>
            <a:br>
              <a:rPr lang="fr-FR" dirty="0">
                <a:latin typeface="Arial" panose="020B0604020202020204" pitchFamily="34" charset="0"/>
              </a:rPr>
            </a:br>
            <a:endParaRPr lang="fr-FR" b="1" i="1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04448" y="6305573"/>
            <a:ext cx="342950" cy="340148"/>
          </a:xfr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txBody>
          <a:bodyPr lIns="36000" tIns="36000" rIns="36000" bIns="36000"/>
          <a:lstStyle/>
          <a:p>
            <a:pPr algn="ctr">
              <a:defRPr/>
            </a:pPr>
            <a:fld id="{0125A8A6-8256-48D0-A285-BC199B9A9941}" type="slidenum">
              <a:rPr lang="fr-FR" sz="1600" b="1" smtClean="0">
                <a:solidFill>
                  <a:schemeClr val="tx1"/>
                </a:solidFill>
              </a:rPr>
              <a:pPr algn="ctr">
                <a:defRPr/>
              </a:pPr>
              <a:t>8</a:t>
            </a:fld>
            <a:endParaRPr lang="fr-FR" sz="1600" b="1" dirty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980728"/>
            <a:ext cx="2985881" cy="2421474"/>
          </a:xfrm>
          <a:prstGeom prst="rect">
            <a:avLst/>
          </a:prstGeom>
        </p:spPr>
      </p:pic>
      <p:sp>
        <p:nvSpPr>
          <p:cNvPr id="10" name="Espace réservé du contenu 10"/>
          <p:cNvSpPr txBox="1">
            <a:spLocks/>
          </p:cNvSpPr>
          <p:nvPr/>
        </p:nvSpPr>
        <p:spPr>
          <a:xfrm>
            <a:off x="683569" y="4941168"/>
            <a:ext cx="7416824" cy="579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fr-FR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MERCI DE VOTRE AIMABLE ATTENTION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fr-F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99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17000</TotalTime>
  <Words>382</Words>
  <Application>Microsoft Office PowerPoint</Application>
  <PresentationFormat>Affichage à l'écran (4:3)</PresentationFormat>
  <Paragraphs>111</Paragraphs>
  <Slides>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Times New Roman</vt:lpstr>
      <vt:lpstr>Wingdings</vt:lpstr>
      <vt:lpstr>Thème Office</vt:lpstr>
      <vt:lpstr>Présentation PowerPoint</vt:lpstr>
      <vt:lpstr> Contrat de subvention N°COI-ENERGIES-Grant-038  </vt:lpstr>
      <vt:lpstr> </vt:lpstr>
      <vt:lpstr> </vt:lpstr>
      <vt:lpstr> </vt:lpstr>
      <vt:lpstr> </vt:lpstr>
      <vt:lpstr>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 LES 3 PRINCIPAUX OUTILS DE L’ADER</dc:title>
  <dc:creator>USER</dc:creator>
  <cp:lastModifiedBy>Mamisoa RAKOTOARIMANANA</cp:lastModifiedBy>
  <cp:revision>1100</cp:revision>
  <cp:lastPrinted>2016-01-11T14:32:01Z</cp:lastPrinted>
  <dcterms:created xsi:type="dcterms:W3CDTF">2009-10-08T09:24:52Z</dcterms:created>
  <dcterms:modified xsi:type="dcterms:W3CDTF">2018-10-01T13:50:14Z</dcterms:modified>
</cp:coreProperties>
</file>