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60" r:id="rId3"/>
    <p:sldId id="273" r:id="rId4"/>
    <p:sldId id="540" r:id="rId5"/>
    <p:sldId id="489" r:id="rId6"/>
    <p:sldId id="487" r:id="rId7"/>
    <p:sldId id="490" r:id="rId8"/>
    <p:sldId id="537" r:id="rId9"/>
    <p:sldId id="538" r:id="rId10"/>
    <p:sldId id="539" r:id="rId11"/>
    <p:sldId id="491" r:id="rId12"/>
    <p:sldId id="500" r:id="rId13"/>
    <p:sldId id="524" r:id="rId14"/>
    <p:sldId id="494" r:id="rId15"/>
    <p:sldId id="496" r:id="rId16"/>
    <p:sldId id="497" r:id="rId17"/>
    <p:sldId id="495" r:id="rId18"/>
    <p:sldId id="501" r:id="rId19"/>
    <p:sldId id="502" r:id="rId20"/>
    <p:sldId id="529" r:id="rId21"/>
    <p:sldId id="493" r:id="rId22"/>
    <p:sldId id="521" r:id="rId23"/>
    <p:sldId id="522" r:id="rId24"/>
    <p:sldId id="541" r:id="rId25"/>
    <p:sldId id="531" r:id="rId26"/>
  </p:sldIdLst>
  <p:sldSz cx="10691813" cy="7559675"/>
  <p:notesSz cx="6858000" cy="9144000"/>
  <p:defaultTextStyle>
    <a:defPPr>
      <a:defRPr lang="fr-FR"/>
    </a:defPPr>
    <a:lvl1pPr marL="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1759"/>
    <a:srgbClr val="7EC49F"/>
    <a:srgbClr val="EDF7F2"/>
    <a:srgbClr val="BAE0CC"/>
    <a:srgbClr val="B6421B"/>
    <a:srgbClr val="4B111D"/>
    <a:srgbClr val="77261B"/>
    <a:srgbClr val="EB690B"/>
    <a:srgbClr val="4D1A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53" autoAdjust="0"/>
    <p:restoredTop sz="88667" autoAdjust="0"/>
  </p:normalViewPr>
  <p:slideViewPr>
    <p:cSldViewPr>
      <p:cViewPr varScale="1">
        <p:scale>
          <a:sx n="57" d="100"/>
          <a:sy n="57" d="100"/>
        </p:scale>
        <p:origin x="1044" y="66"/>
      </p:cViewPr>
      <p:guideLst>
        <p:guide orient="horz" pos="2381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3E82B8-ABC2-4F82-891E-081CD25BC96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B0B3FE5-0A20-4C96-8427-F42CD7115EBB}">
      <dgm:prSet phldrT="[Texte]"/>
      <dgm:spPr>
        <a:noFill/>
        <a:ln>
          <a:solidFill>
            <a:srgbClr val="7EC49F"/>
          </a:solidFill>
        </a:ln>
      </dgm:spPr>
      <dgm:t>
        <a:bodyPr/>
        <a:lstStyle/>
        <a:p>
          <a:r>
            <a:rPr lang="fr-FR" dirty="0" smtClean="0">
              <a:solidFill>
                <a:srgbClr val="271759"/>
              </a:solidFill>
            </a:rPr>
            <a:t>Apport en nature (25 %)</a:t>
          </a:r>
          <a:endParaRPr lang="fr-FR" dirty="0">
            <a:solidFill>
              <a:srgbClr val="271759"/>
            </a:solidFill>
          </a:endParaRPr>
        </a:p>
      </dgm:t>
    </dgm:pt>
    <dgm:pt modelId="{BC80E3C7-B95C-4650-A73F-1C59E69A4748}" type="parTrans" cxnId="{21AC3297-029F-4607-91FB-7A1CD369784B}">
      <dgm:prSet/>
      <dgm:spPr/>
      <dgm:t>
        <a:bodyPr/>
        <a:lstStyle/>
        <a:p>
          <a:endParaRPr lang="fr-FR"/>
        </a:p>
      </dgm:t>
    </dgm:pt>
    <dgm:pt modelId="{F50E629A-13AE-4901-B3E5-C6C1EEB5153B}" type="sibTrans" cxnId="{21AC3297-029F-4607-91FB-7A1CD369784B}">
      <dgm:prSet/>
      <dgm:spPr/>
      <dgm:t>
        <a:bodyPr/>
        <a:lstStyle/>
        <a:p>
          <a:endParaRPr lang="fr-FR"/>
        </a:p>
      </dgm:t>
    </dgm:pt>
    <dgm:pt modelId="{16BA54FC-5BF8-480A-A9CC-A320454E2D0F}">
      <dgm:prSet phldrT="[Texte]"/>
      <dgm:spPr>
        <a:noFill/>
        <a:ln>
          <a:solidFill>
            <a:srgbClr val="7EC49F"/>
          </a:solidFill>
        </a:ln>
      </dgm:spPr>
      <dgm:t>
        <a:bodyPr/>
        <a:lstStyle/>
        <a:p>
          <a:r>
            <a:rPr lang="fr-FR" dirty="0" smtClean="0">
              <a:solidFill>
                <a:srgbClr val="271759"/>
              </a:solidFill>
            </a:rPr>
            <a:t>Apport financier (4 %)</a:t>
          </a:r>
          <a:endParaRPr lang="fr-FR" dirty="0">
            <a:solidFill>
              <a:srgbClr val="271759"/>
            </a:solidFill>
          </a:endParaRPr>
        </a:p>
      </dgm:t>
    </dgm:pt>
    <dgm:pt modelId="{AADF849C-A9A3-4856-B849-B702C0593D23}" type="parTrans" cxnId="{A885A20D-0193-4991-8408-C4CD6CF1F888}">
      <dgm:prSet/>
      <dgm:spPr/>
      <dgm:t>
        <a:bodyPr/>
        <a:lstStyle/>
        <a:p>
          <a:endParaRPr lang="fr-FR"/>
        </a:p>
      </dgm:t>
    </dgm:pt>
    <dgm:pt modelId="{D7DB5A3C-E8E8-4672-B696-CF96C563E598}" type="sibTrans" cxnId="{A885A20D-0193-4991-8408-C4CD6CF1F888}">
      <dgm:prSet/>
      <dgm:spPr/>
      <dgm:t>
        <a:bodyPr/>
        <a:lstStyle/>
        <a:p>
          <a:endParaRPr lang="fr-FR"/>
        </a:p>
      </dgm:t>
    </dgm:pt>
    <dgm:pt modelId="{6540CD07-9308-4325-915E-A0FA03850841}">
      <dgm:prSet phldrT="[Texte]"/>
      <dgm:spPr>
        <a:noFill/>
        <a:ln>
          <a:solidFill>
            <a:srgbClr val="7EC49F"/>
          </a:solidFill>
        </a:ln>
      </dgm:spPr>
      <dgm:t>
        <a:bodyPr/>
        <a:lstStyle/>
        <a:p>
          <a:r>
            <a:rPr lang="fr-FR" dirty="0" smtClean="0">
              <a:solidFill>
                <a:srgbClr val="271759"/>
              </a:solidFill>
            </a:rPr>
            <a:t>Subvention </a:t>
          </a:r>
        </a:p>
        <a:p>
          <a:r>
            <a:rPr lang="fr-FR" dirty="0" smtClean="0">
              <a:solidFill>
                <a:srgbClr val="271759"/>
              </a:solidFill>
            </a:rPr>
            <a:t>(71 %)</a:t>
          </a:r>
          <a:endParaRPr lang="fr-FR" dirty="0">
            <a:solidFill>
              <a:srgbClr val="271759"/>
            </a:solidFill>
          </a:endParaRPr>
        </a:p>
      </dgm:t>
    </dgm:pt>
    <dgm:pt modelId="{4D7281CB-2E5C-4615-A2B0-D4ACFCCEE843}" type="parTrans" cxnId="{7DF9DC86-654F-4424-BAF2-701857E1737E}">
      <dgm:prSet/>
      <dgm:spPr/>
      <dgm:t>
        <a:bodyPr/>
        <a:lstStyle/>
        <a:p>
          <a:endParaRPr lang="fr-FR"/>
        </a:p>
      </dgm:t>
    </dgm:pt>
    <dgm:pt modelId="{A684CA93-44D1-4391-89A7-2787EDE30995}" type="sibTrans" cxnId="{7DF9DC86-654F-4424-BAF2-701857E1737E}">
      <dgm:prSet/>
      <dgm:spPr/>
      <dgm:t>
        <a:bodyPr/>
        <a:lstStyle/>
        <a:p>
          <a:endParaRPr lang="fr-FR"/>
        </a:p>
      </dgm:t>
    </dgm:pt>
    <dgm:pt modelId="{780328EA-C48C-43F4-8FE2-6948D71B7B79}" type="pres">
      <dgm:prSet presAssocID="{CA3E82B8-ABC2-4F82-891E-081CD25BC96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A03B400-5F4B-4140-B3E3-D9056DFDF000}" type="pres">
      <dgm:prSet presAssocID="{0B0B3FE5-0A20-4C96-8427-F42CD7115EB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A739ADC-C173-410F-8BF8-79B18CCC6879}" type="pres">
      <dgm:prSet presAssocID="{F50E629A-13AE-4901-B3E5-C6C1EEB5153B}" presName="sibTrans" presStyleCnt="0"/>
      <dgm:spPr/>
    </dgm:pt>
    <dgm:pt modelId="{109DC850-E2BB-4750-88CC-E8FB6E80CF85}" type="pres">
      <dgm:prSet presAssocID="{16BA54FC-5BF8-480A-A9CC-A320454E2D0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D872977-40CC-4E30-9C13-BFF7FEC8499E}" type="pres">
      <dgm:prSet presAssocID="{D7DB5A3C-E8E8-4672-B696-CF96C563E598}" presName="sibTrans" presStyleCnt="0"/>
      <dgm:spPr/>
    </dgm:pt>
    <dgm:pt modelId="{2027FF21-24FD-4DD4-ABCD-9C70EE0FA625}" type="pres">
      <dgm:prSet presAssocID="{6540CD07-9308-4325-915E-A0FA0385084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1AC3297-029F-4607-91FB-7A1CD369784B}" srcId="{CA3E82B8-ABC2-4F82-891E-081CD25BC96E}" destId="{0B0B3FE5-0A20-4C96-8427-F42CD7115EBB}" srcOrd="0" destOrd="0" parTransId="{BC80E3C7-B95C-4650-A73F-1C59E69A4748}" sibTransId="{F50E629A-13AE-4901-B3E5-C6C1EEB5153B}"/>
    <dgm:cxn modelId="{0084DC68-01A4-43F8-AF93-B66F2A6DD425}" type="presOf" srcId="{6540CD07-9308-4325-915E-A0FA03850841}" destId="{2027FF21-24FD-4DD4-ABCD-9C70EE0FA625}" srcOrd="0" destOrd="0" presId="urn:microsoft.com/office/officeart/2005/8/layout/default"/>
    <dgm:cxn modelId="{7EF76D2D-06A9-4A50-8E70-CD63DE39A58F}" type="presOf" srcId="{CA3E82B8-ABC2-4F82-891E-081CD25BC96E}" destId="{780328EA-C48C-43F4-8FE2-6948D71B7B79}" srcOrd="0" destOrd="0" presId="urn:microsoft.com/office/officeart/2005/8/layout/default"/>
    <dgm:cxn modelId="{657FD161-40B3-461C-AE59-4F37DD29EE97}" type="presOf" srcId="{16BA54FC-5BF8-480A-A9CC-A320454E2D0F}" destId="{109DC850-E2BB-4750-88CC-E8FB6E80CF85}" srcOrd="0" destOrd="0" presId="urn:microsoft.com/office/officeart/2005/8/layout/default"/>
    <dgm:cxn modelId="{7DF9DC86-654F-4424-BAF2-701857E1737E}" srcId="{CA3E82B8-ABC2-4F82-891E-081CD25BC96E}" destId="{6540CD07-9308-4325-915E-A0FA03850841}" srcOrd="2" destOrd="0" parTransId="{4D7281CB-2E5C-4615-A2B0-D4ACFCCEE843}" sibTransId="{A684CA93-44D1-4391-89A7-2787EDE30995}"/>
    <dgm:cxn modelId="{A885A20D-0193-4991-8408-C4CD6CF1F888}" srcId="{CA3E82B8-ABC2-4F82-891E-081CD25BC96E}" destId="{16BA54FC-5BF8-480A-A9CC-A320454E2D0F}" srcOrd="1" destOrd="0" parTransId="{AADF849C-A9A3-4856-B849-B702C0593D23}" sibTransId="{D7DB5A3C-E8E8-4672-B696-CF96C563E598}"/>
    <dgm:cxn modelId="{E8D771BB-C6C7-4504-8071-4DEA4E4ED296}" type="presOf" srcId="{0B0B3FE5-0A20-4C96-8427-F42CD7115EBB}" destId="{BA03B400-5F4B-4140-B3E3-D9056DFDF000}" srcOrd="0" destOrd="0" presId="urn:microsoft.com/office/officeart/2005/8/layout/default"/>
    <dgm:cxn modelId="{5132832E-BC2E-4AB0-9001-0C849B1A3B8A}" type="presParOf" srcId="{780328EA-C48C-43F4-8FE2-6948D71B7B79}" destId="{BA03B400-5F4B-4140-B3E3-D9056DFDF000}" srcOrd="0" destOrd="0" presId="urn:microsoft.com/office/officeart/2005/8/layout/default"/>
    <dgm:cxn modelId="{4195E2D2-E6E2-4AFC-BBF9-45943BA6BE92}" type="presParOf" srcId="{780328EA-C48C-43F4-8FE2-6948D71B7B79}" destId="{6A739ADC-C173-410F-8BF8-79B18CCC6879}" srcOrd="1" destOrd="0" presId="urn:microsoft.com/office/officeart/2005/8/layout/default"/>
    <dgm:cxn modelId="{C17DD02F-85BD-4F46-9753-75B846F23C9B}" type="presParOf" srcId="{780328EA-C48C-43F4-8FE2-6948D71B7B79}" destId="{109DC850-E2BB-4750-88CC-E8FB6E80CF85}" srcOrd="2" destOrd="0" presId="urn:microsoft.com/office/officeart/2005/8/layout/default"/>
    <dgm:cxn modelId="{9E6BCF56-86B6-4351-9392-2CB047AC10A6}" type="presParOf" srcId="{780328EA-C48C-43F4-8FE2-6948D71B7B79}" destId="{7D872977-40CC-4E30-9C13-BFF7FEC8499E}" srcOrd="3" destOrd="0" presId="urn:microsoft.com/office/officeart/2005/8/layout/default"/>
    <dgm:cxn modelId="{2801303E-DB2A-4201-B312-613128BA2079}" type="presParOf" srcId="{780328EA-C48C-43F4-8FE2-6948D71B7B79}" destId="{2027FF21-24FD-4DD4-ABCD-9C70EE0FA62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3E82B8-ABC2-4F82-891E-081CD25BC96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B0B3FE5-0A20-4C96-8427-F42CD7115EBB}">
      <dgm:prSet phldrT="[Texte]"/>
      <dgm:spPr>
        <a:noFill/>
        <a:ln>
          <a:solidFill>
            <a:srgbClr val="7EC49F"/>
          </a:solidFill>
        </a:ln>
      </dgm:spPr>
      <dgm:t>
        <a:bodyPr/>
        <a:lstStyle/>
        <a:p>
          <a:r>
            <a:rPr lang="fr-FR" dirty="0" smtClean="0">
              <a:solidFill>
                <a:srgbClr val="271759"/>
              </a:solidFill>
            </a:rPr>
            <a:t>Apport en nature (25 %)</a:t>
          </a:r>
          <a:endParaRPr lang="fr-FR" dirty="0">
            <a:solidFill>
              <a:srgbClr val="271759"/>
            </a:solidFill>
          </a:endParaRPr>
        </a:p>
      </dgm:t>
    </dgm:pt>
    <dgm:pt modelId="{BC80E3C7-B95C-4650-A73F-1C59E69A4748}" type="parTrans" cxnId="{21AC3297-029F-4607-91FB-7A1CD369784B}">
      <dgm:prSet/>
      <dgm:spPr/>
      <dgm:t>
        <a:bodyPr/>
        <a:lstStyle/>
        <a:p>
          <a:endParaRPr lang="fr-FR"/>
        </a:p>
      </dgm:t>
    </dgm:pt>
    <dgm:pt modelId="{F50E629A-13AE-4901-B3E5-C6C1EEB5153B}" type="sibTrans" cxnId="{21AC3297-029F-4607-91FB-7A1CD369784B}">
      <dgm:prSet/>
      <dgm:spPr/>
      <dgm:t>
        <a:bodyPr/>
        <a:lstStyle/>
        <a:p>
          <a:endParaRPr lang="fr-FR"/>
        </a:p>
      </dgm:t>
    </dgm:pt>
    <dgm:pt modelId="{16BA54FC-5BF8-480A-A9CC-A320454E2D0F}">
      <dgm:prSet phldrT="[Texte]"/>
      <dgm:spPr>
        <a:noFill/>
        <a:ln>
          <a:solidFill>
            <a:srgbClr val="7EC49F"/>
          </a:solidFill>
        </a:ln>
      </dgm:spPr>
      <dgm:t>
        <a:bodyPr/>
        <a:lstStyle/>
        <a:p>
          <a:r>
            <a:rPr lang="fr-FR" dirty="0" smtClean="0">
              <a:solidFill>
                <a:srgbClr val="271759"/>
              </a:solidFill>
            </a:rPr>
            <a:t>Apport financier (12 %)</a:t>
          </a:r>
          <a:endParaRPr lang="fr-FR" dirty="0">
            <a:solidFill>
              <a:srgbClr val="271759"/>
            </a:solidFill>
          </a:endParaRPr>
        </a:p>
      </dgm:t>
    </dgm:pt>
    <dgm:pt modelId="{AADF849C-A9A3-4856-B849-B702C0593D23}" type="parTrans" cxnId="{A885A20D-0193-4991-8408-C4CD6CF1F888}">
      <dgm:prSet/>
      <dgm:spPr/>
      <dgm:t>
        <a:bodyPr/>
        <a:lstStyle/>
        <a:p>
          <a:endParaRPr lang="fr-FR"/>
        </a:p>
      </dgm:t>
    </dgm:pt>
    <dgm:pt modelId="{D7DB5A3C-E8E8-4672-B696-CF96C563E598}" type="sibTrans" cxnId="{A885A20D-0193-4991-8408-C4CD6CF1F888}">
      <dgm:prSet/>
      <dgm:spPr/>
      <dgm:t>
        <a:bodyPr/>
        <a:lstStyle/>
        <a:p>
          <a:endParaRPr lang="fr-FR"/>
        </a:p>
      </dgm:t>
    </dgm:pt>
    <dgm:pt modelId="{6540CD07-9308-4325-915E-A0FA03850841}">
      <dgm:prSet phldrT="[Texte]"/>
      <dgm:spPr>
        <a:noFill/>
        <a:ln>
          <a:solidFill>
            <a:srgbClr val="7EC49F"/>
          </a:solidFill>
        </a:ln>
      </dgm:spPr>
      <dgm:t>
        <a:bodyPr/>
        <a:lstStyle/>
        <a:p>
          <a:r>
            <a:rPr lang="fr-FR" dirty="0" smtClean="0">
              <a:solidFill>
                <a:srgbClr val="271759"/>
              </a:solidFill>
            </a:rPr>
            <a:t>Subvention (63 %)</a:t>
          </a:r>
          <a:endParaRPr lang="fr-FR" dirty="0">
            <a:solidFill>
              <a:srgbClr val="271759"/>
            </a:solidFill>
          </a:endParaRPr>
        </a:p>
      </dgm:t>
    </dgm:pt>
    <dgm:pt modelId="{4D7281CB-2E5C-4615-A2B0-D4ACFCCEE843}" type="parTrans" cxnId="{7DF9DC86-654F-4424-BAF2-701857E1737E}">
      <dgm:prSet/>
      <dgm:spPr/>
      <dgm:t>
        <a:bodyPr/>
        <a:lstStyle/>
        <a:p>
          <a:endParaRPr lang="fr-FR"/>
        </a:p>
      </dgm:t>
    </dgm:pt>
    <dgm:pt modelId="{A684CA93-44D1-4391-89A7-2787EDE30995}" type="sibTrans" cxnId="{7DF9DC86-654F-4424-BAF2-701857E1737E}">
      <dgm:prSet/>
      <dgm:spPr/>
      <dgm:t>
        <a:bodyPr/>
        <a:lstStyle/>
        <a:p>
          <a:endParaRPr lang="fr-FR"/>
        </a:p>
      </dgm:t>
    </dgm:pt>
    <dgm:pt modelId="{780328EA-C48C-43F4-8FE2-6948D71B7B79}" type="pres">
      <dgm:prSet presAssocID="{CA3E82B8-ABC2-4F82-891E-081CD25BC96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A03B400-5F4B-4140-B3E3-D9056DFDF000}" type="pres">
      <dgm:prSet presAssocID="{0B0B3FE5-0A20-4C96-8427-F42CD7115EB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A739ADC-C173-410F-8BF8-79B18CCC6879}" type="pres">
      <dgm:prSet presAssocID="{F50E629A-13AE-4901-B3E5-C6C1EEB5153B}" presName="sibTrans" presStyleCnt="0"/>
      <dgm:spPr/>
    </dgm:pt>
    <dgm:pt modelId="{109DC850-E2BB-4750-88CC-E8FB6E80CF85}" type="pres">
      <dgm:prSet presAssocID="{16BA54FC-5BF8-480A-A9CC-A320454E2D0F}" presName="node" presStyleLbl="node1" presStyleIdx="1" presStyleCnt="3" custScaleX="11903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D872977-40CC-4E30-9C13-BFF7FEC8499E}" type="pres">
      <dgm:prSet presAssocID="{D7DB5A3C-E8E8-4672-B696-CF96C563E598}" presName="sibTrans" presStyleCnt="0"/>
      <dgm:spPr/>
    </dgm:pt>
    <dgm:pt modelId="{2027FF21-24FD-4DD4-ABCD-9C70EE0FA625}" type="pres">
      <dgm:prSet presAssocID="{6540CD07-9308-4325-915E-A0FA0385084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1AC3297-029F-4607-91FB-7A1CD369784B}" srcId="{CA3E82B8-ABC2-4F82-891E-081CD25BC96E}" destId="{0B0B3FE5-0A20-4C96-8427-F42CD7115EBB}" srcOrd="0" destOrd="0" parTransId="{BC80E3C7-B95C-4650-A73F-1C59E69A4748}" sibTransId="{F50E629A-13AE-4901-B3E5-C6C1EEB5153B}"/>
    <dgm:cxn modelId="{6D1ED047-D543-4B50-B5AD-E6121D284AFD}" type="presOf" srcId="{16BA54FC-5BF8-480A-A9CC-A320454E2D0F}" destId="{109DC850-E2BB-4750-88CC-E8FB6E80CF85}" srcOrd="0" destOrd="0" presId="urn:microsoft.com/office/officeart/2005/8/layout/default"/>
    <dgm:cxn modelId="{327BA1C4-ADC5-49BB-B86C-5C296E27AFAE}" type="presOf" srcId="{0B0B3FE5-0A20-4C96-8427-F42CD7115EBB}" destId="{BA03B400-5F4B-4140-B3E3-D9056DFDF000}" srcOrd="0" destOrd="0" presId="urn:microsoft.com/office/officeart/2005/8/layout/default"/>
    <dgm:cxn modelId="{A885A20D-0193-4991-8408-C4CD6CF1F888}" srcId="{CA3E82B8-ABC2-4F82-891E-081CD25BC96E}" destId="{16BA54FC-5BF8-480A-A9CC-A320454E2D0F}" srcOrd="1" destOrd="0" parTransId="{AADF849C-A9A3-4856-B849-B702C0593D23}" sibTransId="{D7DB5A3C-E8E8-4672-B696-CF96C563E598}"/>
    <dgm:cxn modelId="{DF328E80-AAEF-448D-B3F7-F88305D49249}" type="presOf" srcId="{CA3E82B8-ABC2-4F82-891E-081CD25BC96E}" destId="{780328EA-C48C-43F4-8FE2-6948D71B7B79}" srcOrd="0" destOrd="0" presId="urn:microsoft.com/office/officeart/2005/8/layout/default"/>
    <dgm:cxn modelId="{7DF9DC86-654F-4424-BAF2-701857E1737E}" srcId="{CA3E82B8-ABC2-4F82-891E-081CD25BC96E}" destId="{6540CD07-9308-4325-915E-A0FA03850841}" srcOrd="2" destOrd="0" parTransId="{4D7281CB-2E5C-4615-A2B0-D4ACFCCEE843}" sibTransId="{A684CA93-44D1-4391-89A7-2787EDE30995}"/>
    <dgm:cxn modelId="{709D12D7-4A5D-4DAD-B35C-DE021D6ADB11}" type="presOf" srcId="{6540CD07-9308-4325-915E-A0FA03850841}" destId="{2027FF21-24FD-4DD4-ABCD-9C70EE0FA625}" srcOrd="0" destOrd="0" presId="urn:microsoft.com/office/officeart/2005/8/layout/default"/>
    <dgm:cxn modelId="{67ACB90D-CF04-478F-8261-7F6570BBE54A}" type="presParOf" srcId="{780328EA-C48C-43F4-8FE2-6948D71B7B79}" destId="{BA03B400-5F4B-4140-B3E3-D9056DFDF000}" srcOrd="0" destOrd="0" presId="urn:microsoft.com/office/officeart/2005/8/layout/default"/>
    <dgm:cxn modelId="{1ABA5E69-46DC-4293-804E-76E2AEBE6320}" type="presParOf" srcId="{780328EA-C48C-43F4-8FE2-6948D71B7B79}" destId="{6A739ADC-C173-410F-8BF8-79B18CCC6879}" srcOrd="1" destOrd="0" presId="urn:microsoft.com/office/officeart/2005/8/layout/default"/>
    <dgm:cxn modelId="{02D5BF08-A5CA-43FC-AF6C-7D5FE190703A}" type="presParOf" srcId="{780328EA-C48C-43F4-8FE2-6948D71B7B79}" destId="{109DC850-E2BB-4750-88CC-E8FB6E80CF85}" srcOrd="2" destOrd="0" presId="urn:microsoft.com/office/officeart/2005/8/layout/default"/>
    <dgm:cxn modelId="{43756A82-E5D0-436D-8596-5906BB36C749}" type="presParOf" srcId="{780328EA-C48C-43F4-8FE2-6948D71B7B79}" destId="{7D872977-40CC-4E30-9C13-BFF7FEC8499E}" srcOrd="3" destOrd="0" presId="urn:microsoft.com/office/officeart/2005/8/layout/default"/>
    <dgm:cxn modelId="{A99D39E8-7396-4E66-A2B1-C71B01E7AF84}" type="presParOf" srcId="{780328EA-C48C-43F4-8FE2-6948D71B7B79}" destId="{2027FF21-24FD-4DD4-ABCD-9C70EE0FA625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3B400-5F4B-4140-B3E3-D9056DFDF000}">
      <dsp:nvSpPr>
        <dsp:cNvPr id="0" name=""/>
        <dsp:cNvSpPr/>
      </dsp:nvSpPr>
      <dsp:spPr>
        <a:xfrm>
          <a:off x="0" y="416720"/>
          <a:ext cx="1389070" cy="833442"/>
        </a:xfrm>
        <a:prstGeom prst="rect">
          <a:avLst/>
        </a:prstGeom>
        <a:noFill/>
        <a:ln w="25400" cap="flat" cmpd="sng" algn="ctr">
          <a:solidFill>
            <a:srgbClr val="7EC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271759"/>
              </a:solidFill>
            </a:rPr>
            <a:t>Apport en nature (25 %)</a:t>
          </a:r>
          <a:endParaRPr lang="fr-FR" sz="1600" kern="1200" dirty="0">
            <a:solidFill>
              <a:srgbClr val="271759"/>
            </a:solidFill>
          </a:endParaRPr>
        </a:p>
      </dsp:txBody>
      <dsp:txXfrm>
        <a:off x="0" y="416720"/>
        <a:ext cx="1389070" cy="833442"/>
      </dsp:txXfrm>
    </dsp:sp>
    <dsp:sp modelId="{109DC850-E2BB-4750-88CC-E8FB6E80CF85}">
      <dsp:nvSpPr>
        <dsp:cNvPr id="0" name=""/>
        <dsp:cNvSpPr/>
      </dsp:nvSpPr>
      <dsp:spPr>
        <a:xfrm>
          <a:off x="1527978" y="416720"/>
          <a:ext cx="1389070" cy="833442"/>
        </a:xfrm>
        <a:prstGeom prst="rect">
          <a:avLst/>
        </a:prstGeom>
        <a:noFill/>
        <a:ln w="25400" cap="flat" cmpd="sng" algn="ctr">
          <a:solidFill>
            <a:srgbClr val="7EC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271759"/>
              </a:solidFill>
            </a:rPr>
            <a:t>Apport financier (4 %)</a:t>
          </a:r>
          <a:endParaRPr lang="fr-FR" sz="1600" kern="1200" dirty="0">
            <a:solidFill>
              <a:srgbClr val="271759"/>
            </a:solidFill>
          </a:endParaRPr>
        </a:p>
      </dsp:txBody>
      <dsp:txXfrm>
        <a:off x="1527978" y="416720"/>
        <a:ext cx="1389070" cy="833442"/>
      </dsp:txXfrm>
    </dsp:sp>
    <dsp:sp modelId="{2027FF21-24FD-4DD4-ABCD-9C70EE0FA625}">
      <dsp:nvSpPr>
        <dsp:cNvPr id="0" name=""/>
        <dsp:cNvSpPr/>
      </dsp:nvSpPr>
      <dsp:spPr>
        <a:xfrm>
          <a:off x="3055956" y="416720"/>
          <a:ext cx="1389070" cy="833442"/>
        </a:xfrm>
        <a:prstGeom prst="rect">
          <a:avLst/>
        </a:prstGeom>
        <a:noFill/>
        <a:ln w="25400" cap="flat" cmpd="sng" algn="ctr">
          <a:solidFill>
            <a:srgbClr val="7EC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271759"/>
              </a:solidFill>
            </a:rPr>
            <a:t>Subvention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271759"/>
              </a:solidFill>
            </a:rPr>
            <a:t>(71 %)</a:t>
          </a:r>
          <a:endParaRPr lang="fr-FR" sz="1600" kern="1200" dirty="0">
            <a:solidFill>
              <a:srgbClr val="271759"/>
            </a:solidFill>
          </a:endParaRPr>
        </a:p>
      </dsp:txBody>
      <dsp:txXfrm>
        <a:off x="3055956" y="416720"/>
        <a:ext cx="1389070" cy="8334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03B400-5F4B-4140-B3E3-D9056DFDF000}">
      <dsp:nvSpPr>
        <dsp:cNvPr id="0" name=""/>
        <dsp:cNvSpPr/>
      </dsp:nvSpPr>
      <dsp:spPr>
        <a:xfrm>
          <a:off x="274" y="440161"/>
          <a:ext cx="1310935" cy="786561"/>
        </a:xfrm>
        <a:prstGeom prst="rect">
          <a:avLst/>
        </a:prstGeom>
        <a:noFill/>
        <a:ln w="25400" cap="flat" cmpd="sng" algn="ctr">
          <a:solidFill>
            <a:srgbClr val="7EC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271759"/>
              </a:solidFill>
            </a:rPr>
            <a:t>Apport en nature (25 %)</a:t>
          </a:r>
          <a:endParaRPr lang="fr-FR" sz="1600" kern="1200" dirty="0">
            <a:solidFill>
              <a:srgbClr val="271759"/>
            </a:solidFill>
          </a:endParaRPr>
        </a:p>
      </dsp:txBody>
      <dsp:txXfrm>
        <a:off x="274" y="440161"/>
        <a:ext cx="1310935" cy="786561"/>
      </dsp:txXfrm>
    </dsp:sp>
    <dsp:sp modelId="{109DC850-E2BB-4750-88CC-E8FB6E80CF85}">
      <dsp:nvSpPr>
        <dsp:cNvPr id="0" name=""/>
        <dsp:cNvSpPr/>
      </dsp:nvSpPr>
      <dsp:spPr>
        <a:xfrm>
          <a:off x="1442303" y="440161"/>
          <a:ext cx="1560419" cy="786561"/>
        </a:xfrm>
        <a:prstGeom prst="rect">
          <a:avLst/>
        </a:prstGeom>
        <a:noFill/>
        <a:ln w="25400" cap="flat" cmpd="sng" algn="ctr">
          <a:solidFill>
            <a:srgbClr val="7EC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271759"/>
              </a:solidFill>
            </a:rPr>
            <a:t>Apport financier (12 %)</a:t>
          </a:r>
          <a:endParaRPr lang="fr-FR" sz="1600" kern="1200" dirty="0">
            <a:solidFill>
              <a:srgbClr val="271759"/>
            </a:solidFill>
          </a:endParaRPr>
        </a:p>
      </dsp:txBody>
      <dsp:txXfrm>
        <a:off x="1442303" y="440161"/>
        <a:ext cx="1560419" cy="786561"/>
      </dsp:txXfrm>
    </dsp:sp>
    <dsp:sp modelId="{2027FF21-24FD-4DD4-ABCD-9C70EE0FA625}">
      <dsp:nvSpPr>
        <dsp:cNvPr id="0" name=""/>
        <dsp:cNvSpPr/>
      </dsp:nvSpPr>
      <dsp:spPr>
        <a:xfrm>
          <a:off x="3133817" y="440161"/>
          <a:ext cx="1310935" cy="786561"/>
        </a:xfrm>
        <a:prstGeom prst="rect">
          <a:avLst/>
        </a:prstGeom>
        <a:noFill/>
        <a:ln w="25400" cap="flat" cmpd="sng" algn="ctr">
          <a:solidFill>
            <a:srgbClr val="7EC49F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>
              <a:solidFill>
                <a:srgbClr val="271759"/>
              </a:solidFill>
            </a:rPr>
            <a:t>Subvention (63 %)</a:t>
          </a:r>
          <a:endParaRPr lang="fr-FR" sz="1600" kern="1200" dirty="0">
            <a:solidFill>
              <a:srgbClr val="271759"/>
            </a:solidFill>
          </a:endParaRPr>
        </a:p>
      </dsp:txBody>
      <dsp:txXfrm>
        <a:off x="3133817" y="440161"/>
        <a:ext cx="1310935" cy="7865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2D088-36F6-4108-8D40-1D9DB3B638E7}" type="datetimeFigureOut">
              <a:rPr lang="fr-FR" smtClean="0"/>
              <a:t>02/10/2018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D2D5E-1E56-40E8-875F-95AF05E62F3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1812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3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D2D5E-1E56-40E8-875F-95AF05E62F3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8489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BD2D5E-1E56-40E8-875F-95AF05E62F3C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1196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01886" y="3404650"/>
            <a:ext cx="9088041" cy="1620430"/>
          </a:xfrm>
        </p:spPr>
        <p:txBody>
          <a:bodyPr/>
          <a:lstStyle>
            <a:lvl1pPr algn="ctr">
              <a:defRPr lang="fr-FR" sz="3500" b="1" kern="1200" dirty="0">
                <a:solidFill>
                  <a:srgbClr val="271759"/>
                </a:solidFill>
                <a:latin typeface="Segoe UI"/>
                <a:ea typeface="Verdana" pitchFamily="34" charset="0"/>
                <a:cs typeface="Segoe UI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03772" y="5059349"/>
            <a:ext cx="7484269" cy="1004156"/>
          </a:xfrm>
        </p:spPr>
        <p:txBody>
          <a:bodyPr/>
          <a:lstStyle>
            <a:lvl1pPr marL="0" indent="0" algn="ctr">
              <a:buNone/>
              <a:defRPr lang="fr-FR" sz="2800" kern="1200" dirty="0">
                <a:solidFill>
                  <a:srgbClr val="7EC49F"/>
                </a:solidFill>
                <a:latin typeface="Segoe UI Light"/>
                <a:ea typeface="Verdana" pitchFamily="34" charset="0"/>
                <a:cs typeface="Segoe UI Light"/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9849AA24-2EF2-46AD-B35E-C24EA11CBD27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1"/>
          </p:nvPr>
        </p:nvSpPr>
        <p:spPr>
          <a:xfrm>
            <a:off x="8598000" y="6359227"/>
            <a:ext cx="2093813" cy="1207448"/>
          </a:xfrm>
          <a:prstGeom prst="rect">
            <a:avLst/>
          </a:prstGeom>
        </p:spPr>
        <p:txBody>
          <a:bodyPr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300">
                <a:solidFill>
                  <a:srgbClr val="7EC49F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fr-FR" dirty="0"/>
          </a:p>
        </p:txBody>
      </p:sp>
      <p:pic>
        <p:nvPicPr>
          <p:cNvPr id="8" name="Image 7" descr="LogoOSDRM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8271" y="551204"/>
            <a:ext cx="3174154" cy="1433542"/>
          </a:xfrm>
          <a:prstGeom prst="rect">
            <a:avLst/>
          </a:prstGeom>
        </p:spPr>
      </p:pic>
      <p:grpSp>
        <p:nvGrpSpPr>
          <p:cNvPr id="15" name="Groupe 14"/>
          <p:cNvGrpSpPr/>
          <p:nvPr userDrawn="1"/>
        </p:nvGrpSpPr>
        <p:grpSpPr>
          <a:xfrm>
            <a:off x="1603772" y="799731"/>
            <a:ext cx="2730988" cy="1607590"/>
            <a:chOff x="1603772" y="799731"/>
            <a:chExt cx="2730988" cy="1607590"/>
          </a:xfrm>
        </p:grpSpPr>
        <p:pic>
          <p:nvPicPr>
            <p:cNvPr id="7" name="Image 6" descr="LogoEtc-Rgd_blanc.jpg"/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8406" y="799731"/>
              <a:ext cx="1461720" cy="555768"/>
            </a:xfrm>
            <a:prstGeom prst="rect">
              <a:avLst/>
            </a:prstGeom>
          </p:spPr>
        </p:pic>
        <p:pic>
          <p:nvPicPr>
            <p:cNvPr id="13" name="Image 12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3772" y="1259557"/>
              <a:ext cx="2730988" cy="1147764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004694" y="0"/>
            <a:ext cx="6849489" cy="1149701"/>
          </a:xfrm>
        </p:spPr>
        <p:txBody>
          <a:bodyPr/>
          <a:lstStyle>
            <a:lvl1pPr algn="ctr">
              <a:defRPr lang="fr-FR" sz="3300" b="1" kern="1200" dirty="0">
                <a:solidFill>
                  <a:srgbClr val="271759"/>
                </a:solidFill>
                <a:latin typeface="Segoe UI"/>
                <a:ea typeface="Verdana" pitchFamily="34" charset="0"/>
                <a:cs typeface="Segoe UI"/>
              </a:defRPr>
            </a:lvl1pPr>
          </a:lstStyle>
          <a:p>
            <a:r>
              <a:rPr lang="fr-FR" dirty="0"/>
              <a:t>Cliquez pour modifier le style du </a:t>
            </a:r>
            <a:r>
              <a:rPr lang="fr-FR" dirty="0" err="1" smtClean="0"/>
              <a:t>titresv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8206" y="1338675"/>
            <a:ext cx="9438933" cy="5276060"/>
          </a:xfrm>
        </p:spPr>
        <p:txBody>
          <a:bodyPr/>
          <a:lstStyle>
            <a:lvl1pPr algn="just">
              <a:defRPr lang="fr-FR" sz="28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  <a:lvl2pPr algn="just">
              <a:defRPr sz="2400"/>
            </a:lvl2pPr>
            <a:lvl3pPr algn="just">
              <a:buFont typeface="Courier New" pitchFamily="49" charset="0"/>
              <a:buChar char="o"/>
              <a:defRPr sz="2000"/>
            </a:lvl3pPr>
            <a:lvl4pPr algn="just">
              <a:defRPr lang="fr-FR" sz="1800" kern="1200" dirty="0">
                <a:solidFill>
                  <a:srgbClr val="271759"/>
                </a:solidFill>
                <a:latin typeface="Segoe UI Light"/>
                <a:ea typeface="Verdana" pitchFamily="34" charset="0"/>
                <a:cs typeface="Segoe UI Light"/>
              </a:defRPr>
            </a:lvl4pPr>
            <a:lvl5pPr algn="just">
              <a:defRPr sz="1600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9271834" y="6772230"/>
            <a:ext cx="1419979" cy="794445"/>
          </a:xfrm>
        </p:spPr>
        <p:txBody>
          <a:bodyPr/>
          <a:lstStyle>
            <a:lvl1pPr>
              <a:defRPr sz="1200">
                <a:solidFill>
                  <a:srgbClr val="7EC49F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7" name="Image 6" descr="LogoOSDRM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4183" y="78720"/>
            <a:ext cx="1837668" cy="829945"/>
          </a:xfrm>
          <a:prstGeom prst="rect">
            <a:avLst/>
          </a:prstGeom>
        </p:spPr>
      </p:pic>
      <p:sp>
        <p:nvSpPr>
          <p:cNvPr id="8" name="ZoneTexte 7"/>
          <p:cNvSpPr txBox="1"/>
          <p:nvPr userDrawn="1"/>
        </p:nvSpPr>
        <p:spPr>
          <a:xfrm>
            <a:off x="4060234" y="7001157"/>
            <a:ext cx="2571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-52396" algn="ctr" defTabSz="100794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fr-FR" sz="1600" kern="1200" noProof="0" dirty="0" smtClean="0">
                <a:solidFill>
                  <a:srgbClr val="7EC49F"/>
                </a:solidFill>
                <a:latin typeface="Segoe UI Light"/>
                <a:ea typeface="Verdana" pitchFamily="34" charset="0"/>
                <a:cs typeface="Segoe UI Light"/>
              </a:rPr>
              <a:t>02/10/2018 – Atelier COI/UE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6203" y="142103"/>
            <a:ext cx="1732210" cy="10207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004693" y="0"/>
            <a:ext cx="8102446" cy="1149701"/>
          </a:xfr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fr-FR" sz="30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</a:lstStyle>
          <a:p>
            <a:r>
              <a:rPr lang="fr-FR" dirty="0"/>
              <a:t>Cliquez pour modifier le style du </a:t>
            </a:r>
            <a:r>
              <a:rPr lang="fr-FR" dirty="0" err="1" smtClean="0"/>
              <a:t>titresv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8206" y="1338675"/>
            <a:ext cx="9438933" cy="5276060"/>
          </a:xfrm>
        </p:spPr>
        <p:txBody>
          <a:bodyPr/>
          <a:lstStyle>
            <a:lvl1pPr algn="just">
              <a:defRPr lang="fr-FR" sz="28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  <a:lvl2pPr algn="just">
              <a:defRPr sz="1984"/>
            </a:lvl2pPr>
            <a:lvl3pPr algn="just">
              <a:buFont typeface="Courier New" pitchFamily="49" charset="0"/>
              <a:buChar char="o"/>
              <a:defRPr sz="1764"/>
            </a:lvl3pPr>
            <a:lvl4pPr algn="just">
              <a:defRPr sz="1543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algn="just">
              <a:defRPr sz="1543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9271834" y="6772230"/>
            <a:ext cx="1419979" cy="794445"/>
          </a:xfrm>
        </p:spPr>
        <p:txBody>
          <a:bodyPr/>
          <a:lstStyle>
            <a:lvl1pPr>
              <a:defRPr sz="1323">
                <a:solidFill>
                  <a:srgbClr val="77261B"/>
                </a:solidFill>
              </a:defRPr>
            </a:lvl1pPr>
          </a:lstStyle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80"/>
          <a:stretch/>
        </p:blipFill>
        <p:spPr>
          <a:xfrm>
            <a:off x="422454" y="128565"/>
            <a:ext cx="1014482" cy="1149701"/>
          </a:xfrm>
          <a:prstGeom prst="rect">
            <a:avLst/>
          </a:prstGeom>
        </p:spPr>
      </p:pic>
      <p:sp>
        <p:nvSpPr>
          <p:cNvPr id="7" name="ZoneTexte 6"/>
          <p:cNvSpPr txBox="1"/>
          <p:nvPr userDrawn="1"/>
        </p:nvSpPr>
        <p:spPr>
          <a:xfrm>
            <a:off x="4060234" y="7001157"/>
            <a:ext cx="2571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-52396" algn="ctr" defTabSz="100794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fr-FR" sz="1600" kern="1200" noProof="0" dirty="0" smtClean="0">
                <a:solidFill>
                  <a:srgbClr val="7EC49F"/>
                </a:solidFill>
                <a:latin typeface="Segoe UI Light"/>
                <a:ea typeface="Verdana" pitchFamily="34" charset="0"/>
                <a:cs typeface="Segoe UI Light"/>
              </a:rPr>
              <a:t>02/10/2018 – Atelier COI/UE</a:t>
            </a:r>
          </a:p>
        </p:txBody>
      </p:sp>
    </p:spTree>
    <p:extLst>
      <p:ext uri="{BB962C8B-B14F-4D97-AF65-F5344CB8AC3E}">
        <p14:creationId xmlns:p14="http://schemas.microsoft.com/office/powerpoint/2010/main" val="2886543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004693" y="0"/>
            <a:ext cx="8102446" cy="1149701"/>
          </a:xfrm>
        </p:spPr>
        <p:txBody>
          <a:bodyPr/>
          <a:lstStyle>
            <a:lvl1pPr algn="ctr">
              <a:defRPr lang="fr-FR" sz="30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</a:lstStyle>
          <a:p>
            <a:r>
              <a:rPr lang="fr-FR" dirty="0"/>
              <a:t>Cliquez pour modifier le style du </a:t>
            </a:r>
            <a:r>
              <a:rPr lang="fr-FR" dirty="0" err="1" smtClean="0"/>
              <a:t>titresv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8206" y="1338675"/>
            <a:ext cx="9438933" cy="5276060"/>
          </a:xfrm>
        </p:spPr>
        <p:txBody>
          <a:bodyPr/>
          <a:lstStyle>
            <a:lvl1pPr algn="just">
              <a:defRPr lang="fr-FR" sz="30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  <a:lvl2pPr algn="just">
              <a:defRPr sz="1984"/>
            </a:lvl2pPr>
            <a:lvl3pPr algn="just">
              <a:buFont typeface="Courier New" pitchFamily="49" charset="0"/>
              <a:buChar char="o"/>
              <a:defRPr sz="1764"/>
            </a:lvl3pPr>
            <a:lvl4pPr algn="just">
              <a:defRPr sz="1543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algn="just">
              <a:defRPr sz="1543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marL="377979" lvl="0" indent="-377979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</a:pPr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9271834" y="6772230"/>
            <a:ext cx="1419979" cy="794445"/>
          </a:xfrm>
        </p:spPr>
        <p:txBody>
          <a:bodyPr/>
          <a:lstStyle>
            <a:lvl1pPr>
              <a:defRPr sz="1323">
                <a:solidFill>
                  <a:srgbClr val="77261B"/>
                </a:solidFill>
              </a:defRPr>
            </a:lvl1pPr>
          </a:lstStyle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62489" y="92486"/>
            <a:ext cx="1010362" cy="1147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 userDrawn="1"/>
        </p:nvSpPr>
        <p:spPr>
          <a:xfrm>
            <a:off x="4060234" y="7001157"/>
            <a:ext cx="2571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-52396" algn="ctr" defTabSz="100794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fr-FR" sz="1600" kern="1200" noProof="0" dirty="0" smtClean="0">
                <a:solidFill>
                  <a:srgbClr val="7EC49F"/>
                </a:solidFill>
                <a:latin typeface="Segoe UI Light"/>
                <a:ea typeface="Verdana" pitchFamily="34" charset="0"/>
                <a:cs typeface="Segoe UI Light"/>
              </a:rPr>
              <a:t>02/10/2018 – Atelier COI/UE</a:t>
            </a:r>
          </a:p>
        </p:txBody>
      </p:sp>
    </p:spTree>
    <p:extLst>
      <p:ext uri="{BB962C8B-B14F-4D97-AF65-F5344CB8AC3E}">
        <p14:creationId xmlns:p14="http://schemas.microsoft.com/office/powerpoint/2010/main" val="3495784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004693" y="0"/>
            <a:ext cx="8102446" cy="1149701"/>
          </a:xfr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fr-FR" sz="30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</a:lstStyle>
          <a:p>
            <a:r>
              <a:rPr lang="fr-FR" dirty="0"/>
              <a:t>Cliquez pour modifier le style du </a:t>
            </a:r>
            <a:r>
              <a:rPr lang="fr-FR" dirty="0" err="1" smtClean="0"/>
              <a:t>titresv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8206" y="1338675"/>
            <a:ext cx="9438933" cy="5276060"/>
          </a:xfrm>
        </p:spPr>
        <p:txBody>
          <a:bodyPr/>
          <a:lstStyle>
            <a:lvl1pPr algn="just">
              <a:defRPr lang="fr-FR" sz="30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  <a:lvl2pPr algn="just">
              <a:defRPr sz="1984"/>
            </a:lvl2pPr>
            <a:lvl3pPr algn="just">
              <a:buFont typeface="Courier New" pitchFamily="49" charset="0"/>
              <a:buChar char="o"/>
              <a:defRPr sz="1764"/>
            </a:lvl3pPr>
            <a:lvl4pPr algn="just">
              <a:defRPr sz="1543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algn="just">
              <a:defRPr sz="1543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marL="377979" lvl="0" indent="-377979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</a:pPr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9271834" y="6772230"/>
            <a:ext cx="1419979" cy="794445"/>
          </a:xfrm>
        </p:spPr>
        <p:txBody>
          <a:bodyPr/>
          <a:lstStyle>
            <a:lvl1pPr>
              <a:defRPr sz="1323">
                <a:solidFill>
                  <a:srgbClr val="77261B"/>
                </a:solidFill>
              </a:defRPr>
            </a:lvl1pPr>
          </a:lstStyle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7" name="Image 14" descr="LOGO MEEH VF redim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93" y="3893"/>
            <a:ext cx="1095168" cy="1202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 userDrawn="1"/>
        </p:nvSpPr>
        <p:spPr>
          <a:xfrm>
            <a:off x="4060234" y="7001157"/>
            <a:ext cx="2571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-52396" algn="ctr" defTabSz="100794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fr-FR" sz="1600" kern="1200" noProof="0" dirty="0" smtClean="0">
                <a:solidFill>
                  <a:srgbClr val="7EC49F"/>
                </a:solidFill>
                <a:latin typeface="Segoe UI Light"/>
                <a:ea typeface="Verdana" pitchFamily="34" charset="0"/>
                <a:cs typeface="Segoe UI Light"/>
              </a:rPr>
              <a:t>02/10/2018 – Atelier COI/UE</a:t>
            </a:r>
          </a:p>
        </p:txBody>
      </p:sp>
    </p:spTree>
    <p:extLst>
      <p:ext uri="{BB962C8B-B14F-4D97-AF65-F5344CB8AC3E}">
        <p14:creationId xmlns:p14="http://schemas.microsoft.com/office/powerpoint/2010/main" val="3670961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004693" y="0"/>
            <a:ext cx="8102446" cy="1149701"/>
          </a:xfr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fr-FR" sz="30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</a:lstStyle>
          <a:p>
            <a:r>
              <a:rPr lang="fr-FR" dirty="0"/>
              <a:t>Cliquez pour modifier le style du </a:t>
            </a:r>
            <a:r>
              <a:rPr lang="fr-FR" dirty="0" err="1" smtClean="0"/>
              <a:t>titresv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8206" y="1338675"/>
            <a:ext cx="9438933" cy="5276060"/>
          </a:xfrm>
        </p:spPr>
        <p:txBody>
          <a:bodyPr/>
          <a:lstStyle>
            <a:lvl1pPr algn="just">
              <a:defRPr lang="fr-FR" sz="30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  <a:lvl2pPr algn="just">
              <a:defRPr sz="1984"/>
            </a:lvl2pPr>
            <a:lvl3pPr algn="just">
              <a:buFont typeface="Courier New" pitchFamily="49" charset="0"/>
              <a:buChar char="o"/>
              <a:defRPr sz="1764"/>
            </a:lvl3pPr>
            <a:lvl4pPr algn="just">
              <a:defRPr sz="1543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algn="just">
              <a:defRPr sz="1543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marL="377979" lvl="0" indent="-377979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</a:pPr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9271834" y="6772230"/>
            <a:ext cx="1419979" cy="794445"/>
          </a:xfrm>
        </p:spPr>
        <p:txBody>
          <a:bodyPr/>
          <a:lstStyle>
            <a:lvl1pPr>
              <a:defRPr sz="1323">
                <a:solidFill>
                  <a:srgbClr val="77261B"/>
                </a:solidFill>
              </a:defRPr>
            </a:lvl1pPr>
          </a:lstStyle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659" y="63007"/>
            <a:ext cx="1568348" cy="1181181"/>
          </a:xfrm>
          <a:prstGeom prst="rect">
            <a:avLst/>
          </a:prstGeom>
        </p:spPr>
      </p:pic>
      <p:sp>
        <p:nvSpPr>
          <p:cNvPr id="9" name="ZoneTexte 8"/>
          <p:cNvSpPr txBox="1"/>
          <p:nvPr userDrawn="1"/>
        </p:nvSpPr>
        <p:spPr>
          <a:xfrm>
            <a:off x="4060234" y="7001157"/>
            <a:ext cx="2571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-52396" algn="ctr" defTabSz="100794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fr-FR" sz="1600" kern="1200" noProof="0" dirty="0" smtClean="0">
                <a:solidFill>
                  <a:srgbClr val="7EC49F"/>
                </a:solidFill>
                <a:latin typeface="Segoe UI Light"/>
                <a:ea typeface="Verdana" pitchFamily="34" charset="0"/>
                <a:cs typeface="Segoe UI Light"/>
              </a:rPr>
              <a:t>02/10/2018 – Atelier COI/UE</a:t>
            </a:r>
          </a:p>
        </p:txBody>
      </p:sp>
    </p:spTree>
    <p:extLst>
      <p:ext uri="{BB962C8B-B14F-4D97-AF65-F5344CB8AC3E}">
        <p14:creationId xmlns:p14="http://schemas.microsoft.com/office/powerpoint/2010/main" val="345097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735805" y="0"/>
            <a:ext cx="7371334" cy="1149701"/>
          </a:xfrm>
        </p:spPr>
        <p:txBody>
          <a:bodyPr/>
          <a:lstStyle>
            <a:lvl1pPr algn="ctr">
              <a:defRPr lang="fr-FR" sz="30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</a:lstStyle>
          <a:p>
            <a:r>
              <a:rPr lang="fr-FR" dirty="0"/>
              <a:t>Cliquez pour modifier le style du </a:t>
            </a:r>
            <a:r>
              <a:rPr lang="fr-FR" dirty="0" err="1" smtClean="0"/>
              <a:t>titresv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8206" y="1338675"/>
            <a:ext cx="9438933" cy="5276060"/>
          </a:xfrm>
        </p:spPr>
        <p:txBody>
          <a:bodyPr/>
          <a:lstStyle>
            <a:lvl1pPr algn="just">
              <a:defRPr lang="fr-FR" sz="3000" b="1" kern="1200" dirty="0">
                <a:solidFill>
                  <a:srgbClr val="7EC49F"/>
                </a:solidFill>
                <a:latin typeface="Segoe UI"/>
                <a:ea typeface="Verdana" pitchFamily="34" charset="0"/>
                <a:cs typeface="Segoe UI"/>
              </a:defRPr>
            </a:lvl1pPr>
            <a:lvl2pPr algn="just">
              <a:defRPr sz="1984"/>
            </a:lvl2pPr>
            <a:lvl3pPr algn="just">
              <a:buFont typeface="Courier New" pitchFamily="49" charset="0"/>
              <a:buChar char="o"/>
              <a:defRPr sz="1764"/>
            </a:lvl3pPr>
            <a:lvl4pPr algn="just">
              <a:defRPr sz="1543"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algn="just">
              <a:defRPr sz="1543"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</a:lstStyle>
          <a:p>
            <a:pPr marL="377979" lvl="0" indent="-377979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</a:pPr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>
          <a:xfrm>
            <a:off x="9271834" y="6772230"/>
            <a:ext cx="1419979" cy="794445"/>
          </a:xfrm>
        </p:spPr>
        <p:txBody>
          <a:bodyPr/>
          <a:lstStyle>
            <a:lvl1pPr>
              <a:defRPr sz="1323">
                <a:solidFill>
                  <a:srgbClr val="77261B"/>
                </a:solidFill>
              </a:defRPr>
            </a:lvl1pPr>
          </a:lstStyle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‹N°›</a:t>
            </a:fld>
            <a:endParaRPr lang="fr-FR" dirty="0"/>
          </a:p>
        </p:txBody>
      </p:sp>
      <p:pic>
        <p:nvPicPr>
          <p:cNvPr id="9" name="Grafi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611"/>
          <a:stretch/>
        </p:blipFill>
        <p:spPr bwMode="auto">
          <a:xfrm>
            <a:off x="125702" y="168429"/>
            <a:ext cx="2610103" cy="841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 userDrawn="1"/>
        </p:nvSpPr>
        <p:spPr>
          <a:xfrm>
            <a:off x="4060234" y="7001157"/>
            <a:ext cx="2571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-52396" algn="ctr" defTabSz="100794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fr-FR" sz="1600" kern="1200" noProof="0" dirty="0" smtClean="0">
                <a:solidFill>
                  <a:srgbClr val="7EC49F"/>
                </a:solidFill>
                <a:latin typeface="Segoe UI Light"/>
                <a:ea typeface="Verdana" pitchFamily="34" charset="0"/>
                <a:cs typeface="Segoe UI Light"/>
              </a:rPr>
              <a:t>02/10/2018 – Atelier COI/UE</a:t>
            </a:r>
          </a:p>
        </p:txBody>
      </p:sp>
    </p:spTree>
    <p:extLst>
      <p:ext uri="{BB962C8B-B14F-4D97-AF65-F5344CB8AC3E}">
        <p14:creationId xmlns:p14="http://schemas.microsoft.com/office/powerpoint/2010/main" val="359334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4580" y="4857792"/>
            <a:ext cx="9088041" cy="1501435"/>
          </a:xfrm>
        </p:spPr>
        <p:txBody>
          <a:bodyPr anchor="t"/>
          <a:lstStyle>
            <a:lvl1pPr algn="l">
              <a:defRPr sz="4409" b="1" cap="all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44580" y="2747957"/>
            <a:ext cx="9088041" cy="1653678"/>
          </a:xfrm>
        </p:spPr>
        <p:txBody>
          <a:bodyPr anchor="b"/>
          <a:lstStyle>
            <a:lvl1pPr marL="0" indent="0" algn="ctr">
              <a:buNone/>
              <a:defRPr sz="3527">
                <a:solidFill>
                  <a:srgbClr val="EB690B"/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EC73F-9E65-45BF-991A-B41E223D9353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98016" y="1763925"/>
            <a:ext cx="4722217" cy="4555929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435005" y="1763925"/>
            <a:ext cx="4722217" cy="4555929"/>
          </a:xfrm>
        </p:spPr>
        <p:txBody>
          <a:bodyPr/>
          <a:lstStyle>
            <a:lvl1pPr>
              <a:defRPr sz="3086"/>
            </a:lvl1pPr>
            <a:lvl2pPr>
              <a:defRPr sz="2646"/>
            </a:lvl2pPr>
            <a:lvl3pPr>
              <a:defRPr sz="2205"/>
            </a:lvl3pPr>
            <a:lvl4pPr>
              <a:defRPr sz="1984"/>
            </a:lvl4pPr>
            <a:lvl5pPr>
              <a:defRPr sz="1984"/>
            </a:lvl5pPr>
            <a:lvl6pPr>
              <a:defRPr sz="1984"/>
            </a:lvl6pPr>
            <a:lvl7pPr>
              <a:defRPr sz="1984"/>
            </a:lvl7pPr>
            <a:lvl8pPr>
              <a:defRPr sz="1984"/>
            </a:lvl8pPr>
            <a:lvl9pPr>
              <a:defRPr sz="198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A941-9743-430D-9246-16BECEC53FC1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98016" y="1692178"/>
            <a:ext cx="4724074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298016" y="2397398"/>
            <a:ext cx="4724074" cy="3922456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31293" y="1692178"/>
            <a:ext cx="4725930" cy="705219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431293" y="2397398"/>
            <a:ext cx="4725930" cy="3922456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4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18F358-6B65-4480-9D0E-6D588C416904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295139" y="1557434"/>
            <a:ext cx="9622632" cy="4842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</a:t>
            </a:r>
            <a:r>
              <a:rPr lang="fr-FR" dirty="0" smtClean="0"/>
              <a:t>niveau</a:t>
            </a:r>
          </a:p>
          <a:p>
            <a:pPr marL="1763900" lvl="3" indent="-251986" algn="just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</a:pPr>
            <a:r>
              <a:rPr lang="fr-FR" dirty="0" smtClean="0"/>
              <a:t>Quatrième 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4420" y="6898204"/>
            <a:ext cx="338574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64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2105546" y="0"/>
            <a:ext cx="8586267" cy="1149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 style du titre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583150" y="6374977"/>
            <a:ext cx="2108663" cy="11916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984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>
              <a:defRPr/>
            </a:pPr>
            <a:fld id="{474D22C3-A189-4339-8744-A6F2B2B74602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70" r:id="rId4"/>
    <p:sldLayoutId id="2147483669" r:id="rId5"/>
    <p:sldLayoutId id="2147483667" r:id="rId6"/>
    <p:sldLayoutId id="2147483668" r:id="rId7"/>
    <p:sldLayoutId id="2147483663" r:id="rId8"/>
    <p:sldLayoutId id="2147483664" r:id="rId9"/>
    <p:sldLayoutId id="2147483665" r:id="rId1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fr-FR" sz="3300" b="1" kern="1200" dirty="0">
          <a:solidFill>
            <a:srgbClr val="271759"/>
          </a:solidFill>
          <a:latin typeface="Segoe UI"/>
          <a:ea typeface="Verdana" pitchFamily="34" charset="0"/>
          <a:cs typeface="Segoe UI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68" b="1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68" b="1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68" b="1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68" b="1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503972" algn="l" rtl="0" fontAlgn="base">
        <a:spcBef>
          <a:spcPct val="0"/>
        </a:spcBef>
        <a:spcAft>
          <a:spcPct val="0"/>
        </a:spcAft>
        <a:defRPr sz="3968" b="1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1007943" algn="l" rtl="0" fontAlgn="base">
        <a:spcBef>
          <a:spcPct val="0"/>
        </a:spcBef>
        <a:spcAft>
          <a:spcPct val="0"/>
        </a:spcAft>
        <a:defRPr sz="3968" b="1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511915" algn="l" rtl="0" fontAlgn="base">
        <a:spcBef>
          <a:spcPct val="0"/>
        </a:spcBef>
        <a:spcAft>
          <a:spcPct val="0"/>
        </a:spcAft>
        <a:defRPr sz="3968" b="1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2015886" algn="l" rtl="0" fontAlgn="base">
        <a:spcBef>
          <a:spcPct val="0"/>
        </a:spcBef>
        <a:spcAft>
          <a:spcPct val="0"/>
        </a:spcAft>
        <a:defRPr sz="3968" b="1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77979" indent="-377979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lang="fr-FR" sz="2800" b="1" kern="1200" dirty="0">
          <a:solidFill>
            <a:srgbClr val="7EC49F"/>
          </a:solidFill>
          <a:latin typeface="Segoe UI"/>
          <a:ea typeface="Verdana" pitchFamily="34" charset="0"/>
          <a:cs typeface="Segoe UI"/>
        </a:defRPr>
      </a:lvl1pPr>
      <a:lvl2pPr marL="818954" indent="-314982" algn="l" rtl="0" eaLnBrk="0" fontAlgn="base" hangingPunct="0">
        <a:spcBef>
          <a:spcPct val="20000"/>
        </a:spcBef>
        <a:spcAft>
          <a:spcPct val="0"/>
        </a:spcAft>
        <a:buClr>
          <a:srgbClr val="7EC49F"/>
        </a:buClr>
        <a:buFont typeface="Wingdings" pitchFamily="2" charset="2"/>
        <a:buChar char="§"/>
        <a:defRPr lang="fr-FR" sz="2600" kern="1200" dirty="0">
          <a:solidFill>
            <a:srgbClr val="271759"/>
          </a:solidFill>
          <a:latin typeface="Segoe UI Light"/>
          <a:ea typeface="Verdana" pitchFamily="34" charset="0"/>
          <a:cs typeface="Segoe UI Light"/>
        </a:defRPr>
      </a:lvl2pPr>
      <a:lvl3pPr marL="1259929" indent="-251986" algn="l" rtl="0" eaLnBrk="0" fontAlgn="base" hangingPunct="0">
        <a:spcBef>
          <a:spcPct val="20000"/>
        </a:spcBef>
        <a:spcAft>
          <a:spcPct val="0"/>
        </a:spcAft>
        <a:buClr>
          <a:srgbClr val="7EC49F"/>
        </a:buClr>
        <a:buFont typeface="Courier New" panose="02070309020205020404" pitchFamily="49" charset="0"/>
        <a:buChar char="o"/>
        <a:defRPr lang="fr-FR" sz="2200" kern="1200" dirty="0">
          <a:solidFill>
            <a:srgbClr val="271759"/>
          </a:solidFill>
          <a:latin typeface="Segoe UI Light"/>
          <a:ea typeface="Verdana" pitchFamily="34" charset="0"/>
          <a:cs typeface="Segoe UI Light"/>
        </a:defRPr>
      </a:lvl3pPr>
      <a:lvl4pPr marL="1763900" indent="-25198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lang="fr-FR" sz="1600" kern="1200" baseline="0" dirty="0">
          <a:solidFill>
            <a:srgbClr val="271759"/>
          </a:solidFill>
          <a:latin typeface="Segoe UI Light"/>
          <a:ea typeface="Verdana" pitchFamily="34" charset="0"/>
          <a:cs typeface="Segoe UI Light"/>
        </a:defRPr>
      </a:lvl4pPr>
      <a:lvl5pPr marL="2267872" indent="-25198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5" kern="1200">
          <a:solidFill>
            <a:schemeClr val="tx1"/>
          </a:solidFill>
          <a:latin typeface="+mn-lt"/>
          <a:ea typeface="Verdana" pitchFamily="34" charset="0"/>
          <a:cs typeface="Verdana" pitchFamily="34" charset="0"/>
        </a:defRPr>
      </a:lvl5pPr>
      <a:lvl6pPr marL="2771844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3" Type="http://schemas.openxmlformats.org/officeDocument/2006/relationships/image" Target="../media/image36.jpe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2" Type="http://schemas.openxmlformats.org/officeDocument/2006/relationships/notesSlide" Target="../notesSlides/notesSlide2.xml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microsoft.com/office/2007/relationships/diagramDrawing" Target="../diagrams/drawing1.xml"/><Relationship Id="rId5" Type="http://schemas.openxmlformats.org/officeDocument/2006/relationships/image" Target="../media/image38.jpeg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37.pn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6.jpeg"/><Relationship Id="rId7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062090" y="1968653"/>
            <a:ext cx="8567632" cy="1620430"/>
          </a:xfrm>
        </p:spPr>
        <p:txBody>
          <a:bodyPr/>
          <a:lstStyle/>
          <a:p>
            <a:r>
              <a:rPr lang="fr-FR" dirty="0" smtClean="0"/>
              <a:t>Présentation du Projet Biogaz DIANA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818058" y="5433528"/>
            <a:ext cx="7055697" cy="551230"/>
          </a:xfrm>
        </p:spPr>
        <p:txBody>
          <a:bodyPr/>
          <a:lstStyle/>
          <a:p>
            <a:r>
              <a:rPr lang="fr-FR" dirty="0" smtClean="0"/>
              <a:t>Mardi 2 octobre 2018 – Maud Ferrer</a:t>
            </a:r>
            <a:endParaRPr lang="fr-FR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 bwMode="auto">
          <a:xfrm>
            <a:off x="1121360" y="6478604"/>
            <a:ext cx="3653833" cy="36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fr-FR" sz="1800" b="1" dirty="0">
                <a:solidFill>
                  <a:srgbClr val="7EC49F"/>
                </a:solidFill>
                <a:latin typeface="Segoe UI Light"/>
                <a:ea typeface="Verdana" pitchFamily="34" charset="0"/>
                <a:cs typeface="Segoe UI Light"/>
              </a:rPr>
              <a:t>Avec le soutien financier </a:t>
            </a:r>
            <a:r>
              <a:rPr lang="fr-FR" sz="1800" b="1" dirty="0" smtClean="0">
                <a:solidFill>
                  <a:srgbClr val="7EC49F"/>
                </a:solidFill>
                <a:latin typeface="Segoe UI Light"/>
                <a:ea typeface="Verdana" pitchFamily="34" charset="0"/>
                <a:cs typeface="Segoe UI Light"/>
              </a:rPr>
              <a:t>de </a:t>
            </a:r>
            <a:r>
              <a:rPr lang="fr-FR" sz="1800" b="1" dirty="0">
                <a:solidFill>
                  <a:srgbClr val="7EC49F"/>
                </a:solidFill>
                <a:latin typeface="Segoe UI Light"/>
                <a:ea typeface="Verdana" pitchFamily="34" charset="0"/>
                <a:cs typeface="Segoe UI Light"/>
              </a:rPr>
              <a:t>: 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4715929" y="6299747"/>
            <a:ext cx="4882324" cy="832008"/>
            <a:chOff x="917544" y="6428810"/>
            <a:chExt cx="4429156" cy="754783"/>
          </a:xfrm>
        </p:grpSpPr>
        <p:pic>
          <p:nvPicPr>
            <p:cNvPr id="16" name="Image 15" descr="LogoOSDRM.jpg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3775064" y="6428810"/>
              <a:ext cx="1571636" cy="752911"/>
            </a:xfrm>
            <a:prstGeom prst="rect">
              <a:avLst/>
            </a:prstGeom>
          </p:spPr>
        </p:pic>
        <p:pic>
          <p:nvPicPr>
            <p:cNvPr id="17" name="Picture 5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560618" y="6447320"/>
              <a:ext cx="1071570" cy="715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8" name="Image 17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544" y="6437307"/>
              <a:ext cx="1504305" cy="486596"/>
            </a:xfrm>
            <a:prstGeom prst="rect">
              <a:avLst/>
            </a:prstGeom>
            <a:noFill/>
          </p:spPr>
        </p:pic>
        <p:pic>
          <p:nvPicPr>
            <p:cNvPr id="19" name="Image 18"/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1924" y="6781027"/>
              <a:ext cx="821905" cy="402566"/>
            </a:xfrm>
            <a:prstGeom prst="rect">
              <a:avLst/>
            </a:prstGeom>
            <a:noFill/>
          </p:spPr>
        </p:pic>
      </p:grpSp>
      <p:grpSp>
        <p:nvGrpSpPr>
          <p:cNvPr id="3" name="Groupe 2"/>
          <p:cNvGrpSpPr/>
          <p:nvPr/>
        </p:nvGrpSpPr>
        <p:grpSpPr>
          <a:xfrm>
            <a:off x="426612" y="3523906"/>
            <a:ext cx="9838588" cy="1493034"/>
            <a:chOff x="331854" y="3523906"/>
            <a:chExt cx="9838588" cy="1493034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5525" y="3544244"/>
              <a:ext cx="2822041" cy="14523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Image 12" descr="C:\ASA\Etc Terrra\PARTENAIRE\ARAFA\Etapes de construction Biogaz (site pilote)\20180127_143826.jpg"/>
            <p:cNvPicPr/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400000">
              <a:off x="3156517" y="3176890"/>
              <a:ext cx="1453895" cy="2187066"/>
            </a:xfrm>
            <a:prstGeom prst="rect">
              <a:avLst/>
            </a:prstGeom>
            <a:ln>
              <a:noFill/>
            </a:ln>
            <a:effectLst/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14" name="Picture 3" descr="C:\Users\Maud\Dropbox\Biogaz_Photos\FAFAFI\IMG_1004.JPG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6094" y="3545013"/>
              <a:ext cx="1934348" cy="1450820"/>
            </a:xfrm>
            <a:prstGeom prst="rect">
              <a:avLst/>
            </a:prstGeom>
            <a:noFill/>
          </p:spPr>
        </p:pic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854" y="3523906"/>
              <a:ext cx="2239551" cy="149303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Introduction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Objectif du projet</a:t>
            </a:r>
          </a:p>
          <a:p>
            <a:pPr lvl="1"/>
            <a:r>
              <a:rPr lang="fr-FR" sz="2000" dirty="0" smtClean="0"/>
              <a:t>Proposer des solutions alternatives à l’utilisation du bois-énergie pour la cuisson en milieu rural par le renforcement d’opérateurs existants</a:t>
            </a:r>
          </a:p>
          <a:p>
            <a:pPr lvl="3"/>
            <a:endParaRPr lang="fr-FR" sz="1600" dirty="0" smtClean="0"/>
          </a:p>
          <a:p>
            <a:r>
              <a:rPr lang="fr-FR" sz="2400" dirty="0" smtClean="0"/>
              <a:t>Durée du projet : 2 ans (mai 2017 – mai 2019)</a:t>
            </a:r>
          </a:p>
          <a:p>
            <a:pPr lvl="3"/>
            <a:endParaRPr lang="fr-FR" sz="1600" dirty="0" smtClean="0"/>
          </a:p>
          <a:p>
            <a:r>
              <a:rPr lang="fr-FR" sz="2400" dirty="0" smtClean="0"/>
              <a:t>Budget (580 000 €)</a:t>
            </a:r>
          </a:p>
          <a:p>
            <a:pPr lvl="1"/>
            <a:r>
              <a:rPr lang="fr-FR" sz="2000" dirty="0" smtClean="0"/>
              <a:t>57 % - Fondation Aga Khan </a:t>
            </a:r>
          </a:p>
          <a:p>
            <a:pPr lvl="1"/>
            <a:r>
              <a:rPr lang="fr-FR" sz="2000" dirty="0" smtClean="0"/>
              <a:t>43 % - Commission de l’Océan Indien </a:t>
            </a:r>
            <a:r>
              <a:rPr lang="fr-FR" sz="2000" dirty="0"/>
              <a:t>/</a:t>
            </a:r>
            <a:r>
              <a:rPr lang="fr-FR" sz="2000" dirty="0" smtClean="0"/>
              <a:t> UE</a:t>
            </a:r>
          </a:p>
          <a:p>
            <a:pPr lvl="1"/>
            <a:endParaRPr lang="fr-FR" sz="2000" dirty="0" smtClean="0"/>
          </a:p>
          <a:p>
            <a:r>
              <a:rPr lang="fr-FR" sz="2400" dirty="0" smtClean="0"/>
              <a:t>Bénéficiaires (au moins 620 ménages)</a:t>
            </a:r>
          </a:p>
          <a:p>
            <a:pPr lvl="1"/>
            <a:r>
              <a:rPr lang="fr-FR" sz="2000" dirty="0" smtClean="0"/>
              <a:t>120 familles bénéficient d’un biodigesteur ;</a:t>
            </a:r>
          </a:p>
          <a:p>
            <a:pPr lvl="1"/>
            <a:r>
              <a:rPr lang="fr-FR" sz="2000" dirty="0" smtClean="0"/>
              <a:t>Au moins 500 ménages disposent d’un foyer amélioré.</a:t>
            </a:r>
          </a:p>
          <a:p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grpSp>
        <p:nvGrpSpPr>
          <p:cNvPr id="12" name="Groupe 11"/>
          <p:cNvGrpSpPr/>
          <p:nvPr/>
        </p:nvGrpSpPr>
        <p:grpSpPr>
          <a:xfrm>
            <a:off x="6962026" y="3362423"/>
            <a:ext cx="2992392" cy="1641550"/>
            <a:chOff x="5292080" y="3046142"/>
            <a:chExt cx="2714644" cy="1489184"/>
          </a:xfrm>
        </p:grpSpPr>
        <p:pic>
          <p:nvPicPr>
            <p:cNvPr id="6" name="Image 5" descr="LogoOSDRM.jpg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5887257" y="3046142"/>
              <a:ext cx="1571636" cy="752911"/>
            </a:xfrm>
            <a:prstGeom prst="rect">
              <a:avLst/>
            </a:prstGeom>
          </p:spPr>
        </p:pic>
        <p:grpSp>
          <p:nvGrpSpPr>
            <p:cNvPr id="11" name="Groupe 10"/>
            <p:cNvGrpSpPr/>
            <p:nvPr/>
          </p:nvGrpSpPr>
          <p:grpSpPr>
            <a:xfrm>
              <a:off x="5292080" y="3789040"/>
              <a:ext cx="2714644" cy="746286"/>
              <a:chOff x="6012160" y="3941553"/>
              <a:chExt cx="2714644" cy="746286"/>
            </a:xfrm>
          </p:grpSpPr>
          <p:pic>
            <p:nvPicPr>
              <p:cNvPr id="7" name="Picture 5"/>
              <p:cNvPicPr>
                <a:picLocks noChangeAspect="1" noChangeArrowheads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 bwMode="auto">
              <a:xfrm>
                <a:off x="7655234" y="3951566"/>
                <a:ext cx="1071570" cy="7158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8" name="Image 7"/>
              <p:cNvPicPr/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12160" y="3941553"/>
                <a:ext cx="1504305" cy="486596"/>
              </a:xfrm>
              <a:prstGeom prst="rect">
                <a:avLst/>
              </a:prstGeom>
              <a:noFill/>
            </p:spPr>
          </p:pic>
          <p:pic>
            <p:nvPicPr>
              <p:cNvPr id="9" name="Image 8"/>
              <p:cNvPicPr/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6540" y="4285273"/>
                <a:ext cx="821905" cy="402566"/>
              </a:xfrm>
              <a:prstGeom prst="rect">
                <a:avLst/>
              </a:prstGeom>
              <a:noFill/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technologies proposées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  <p:pic>
        <p:nvPicPr>
          <p:cNvPr id="5" name="Picture 2" descr="http://www.skgsangha.org/images/slider_pic1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378" y="1173786"/>
            <a:ext cx="4678620" cy="2900104"/>
          </a:xfrm>
          <a:prstGeom prst="rect">
            <a:avLst/>
          </a:prstGeom>
          <a:noFill/>
          <a:ln w="9525">
            <a:solidFill>
              <a:srgbClr val="271759"/>
            </a:solidFill>
            <a:miter lim="800000"/>
            <a:headEnd/>
            <a:tailEnd/>
          </a:ln>
        </p:spPr>
      </p:pic>
      <p:grpSp>
        <p:nvGrpSpPr>
          <p:cNvPr id="18" name="Groupe 17"/>
          <p:cNvGrpSpPr/>
          <p:nvPr/>
        </p:nvGrpSpPr>
        <p:grpSpPr>
          <a:xfrm>
            <a:off x="6065986" y="1149701"/>
            <a:ext cx="3888432" cy="2919889"/>
            <a:chOff x="6025364" y="1173786"/>
            <a:chExt cx="3857046" cy="2896321"/>
          </a:xfrm>
        </p:grpSpPr>
        <p:pic>
          <p:nvPicPr>
            <p:cNvPr id="8" name="Espace réservé du contenu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8082410" y="1173786"/>
              <a:ext cx="1800000" cy="1350000"/>
            </a:xfrm>
            <a:prstGeom prst="rect">
              <a:avLst/>
            </a:prstGeom>
            <a:noFill/>
            <a:ln w="9525">
              <a:solidFill>
                <a:srgbClr val="271759"/>
              </a:solidFill>
              <a:miter lim="800000"/>
              <a:headEnd/>
              <a:tailEnd/>
            </a:ln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0598" t="988" r="7936" b="27553"/>
            <a:stretch/>
          </p:blipFill>
          <p:spPr>
            <a:xfrm>
              <a:off x="6025364" y="2720257"/>
              <a:ext cx="1800000" cy="1349850"/>
            </a:xfrm>
            <a:prstGeom prst="rect">
              <a:avLst/>
            </a:prstGeom>
            <a:noFill/>
            <a:ln w="9525">
              <a:solidFill>
                <a:srgbClr val="271759"/>
              </a:solidFill>
              <a:miter lim="800000"/>
              <a:headEnd/>
              <a:tailEnd/>
            </a:ln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25364" y="1173786"/>
              <a:ext cx="1800000" cy="1350000"/>
            </a:xfrm>
            <a:prstGeom prst="rect">
              <a:avLst/>
            </a:prstGeom>
            <a:noFill/>
            <a:ln w="9525">
              <a:solidFill>
                <a:srgbClr val="271759"/>
              </a:solidFill>
              <a:miter lim="800000"/>
              <a:headEnd/>
              <a:tailEnd/>
            </a:ln>
          </p:spPr>
        </p:pic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2410" y="2710353"/>
              <a:ext cx="1800000" cy="1350000"/>
            </a:xfrm>
            <a:prstGeom prst="rect">
              <a:avLst/>
            </a:prstGeom>
            <a:noFill/>
            <a:ln w="9525">
              <a:solidFill>
                <a:srgbClr val="271759"/>
              </a:solidFill>
              <a:miter lim="800000"/>
              <a:headEnd/>
              <a:tailEnd/>
            </a:ln>
          </p:spPr>
        </p:pic>
      </p:grpSp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01" t="6124" r="18512"/>
          <a:stretch/>
        </p:blipFill>
        <p:spPr>
          <a:xfrm>
            <a:off x="181313" y="4534641"/>
            <a:ext cx="1950464" cy="23400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8" t="5862" r="14666" b="5249"/>
          <a:stretch/>
        </p:blipFill>
        <p:spPr>
          <a:xfrm>
            <a:off x="2453883" y="4534641"/>
            <a:ext cx="2778751" cy="2340000"/>
          </a:xfrm>
          <a:prstGeom prst="rect">
            <a:avLst/>
          </a:prstGeom>
          <a:noFill/>
          <a:ln w="9525">
            <a:solidFill>
              <a:srgbClr val="271759"/>
            </a:solidFill>
            <a:miter lim="800000"/>
            <a:headEnd/>
            <a:tailEnd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1" r="9004"/>
          <a:stretch/>
        </p:blipFill>
        <p:spPr>
          <a:xfrm>
            <a:off x="5554740" y="4534641"/>
            <a:ext cx="2418466" cy="2340000"/>
          </a:xfrm>
          <a:prstGeom prst="rect">
            <a:avLst/>
          </a:prstGeom>
          <a:noFill/>
          <a:ln w="9525">
            <a:solidFill>
              <a:srgbClr val="271759"/>
            </a:solidFill>
            <a:miter lim="800000"/>
            <a:headEnd/>
            <a:tailEnd/>
          </a:ln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0" r="15005"/>
          <a:stretch/>
        </p:blipFill>
        <p:spPr>
          <a:xfrm>
            <a:off x="8295313" y="4534641"/>
            <a:ext cx="2091153" cy="2340000"/>
          </a:xfrm>
          <a:prstGeom prst="rect">
            <a:avLst/>
          </a:prstGeom>
          <a:noFill/>
          <a:ln w="9525">
            <a:solidFill>
              <a:srgbClr val="27175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du projet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Résultat 1 </a:t>
            </a:r>
          </a:p>
          <a:p>
            <a:pPr lvl="1"/>
            <a:r>
              <a:rPr lang="fr-FR" sz="2000" dirty="0" smtClean="0"/>
              <a:t>Une </a:t>
            </a:r>
            <a:r>
              <a:rPr lang="fr-FR" sz="2000" dirty="0"/>
              <a:t>capitalisation des expériences des secteurs biogaz et foyers améliorés à Madagascar est réalisée et diffusée aux autorités </a:t>
            </a:r>
            <a:r>
              <a:rPr lang="fr-FR" sz="2000" dirty="0" smtClean="0"/>
              <a:t>concernées</a:t>
            </a:r>
          </a:p>
          <a:p>
            <a:pPr lvl="1"/>
            <a:endParaRPr lang="fr-FR" sz="1000" dirty="0"/>
          </a:p>
          <a:p>
            <a:r>
              <a:rPr lang="fr-FR" sz="2400" dirty="0" smtClean="0"/>
              <a:t>Résultat 2</a:t>
            </a:r>
          </a:p>
          <a:p>
            <a:pPr lvl="1"/>
            <a:r>
              <a:rPr lang="fr-FR" sz="2000" dirty="0"/>
              <a:t>120 ménages et opérateurs économiques sont équipés d'un </a:t>
            </a:r>
            <a:r>
              <a:rPr lang="fr-FR" sz="2000" dirty="0" smtClean="0"/>
              <a:t>biodigesteur </a:t>
            </a:r>
            <a:r>
              <a:rPr lang="fr-FR" sz="2000" dirty="0"/>
              <a:t>et 500 ménages sont équipés d'un foyer amélioré et sont formés à leur utilisation et leur </a:t>
            </a:r>
            <a:r>
              <a:rPr lang="fr-FR" sz="2000" dirty="0" smtClean="0"/>
              <a:t>entretien</a:t>
            </a:r>
          </a:p>
          <a:p>
            <a:pPr lvl="1"/>
            <a:endParaRPr lang="fr-FR" sz="1000" dirty="0"/>
          </a:p>
          <a:p>
            <a:r>
              <a:rPr lang="fr-FR" sz="2400" dirty="0" smtClean="0"/>
              <a:t>Résultat 3</a:t>
            </a:r>
          </a:p>
          <a:p>
            <a:pPr lvl="1"/>
            <a:r>
              <a:rPr lang="fr-FR" sz="2000" dirty="0"/>
              <a:t>Les filières biogaz et foyers améliorés sont professionnalisées, au travers la formation d'opérateurs et la mise en place d'un dispositif de </a:t>
            </a:r>
            <a:r>
              <a:rPr lang="fr-FR" sz="2000" dirty="0" smtClean="0"/>
              <a:t>microfinance</a:t>
            </a:r>
          </a:p>
          <a:p>
            <a:pPr lvl="1"/>
            <a:endParaRPr lang="fr-FR" sz="1000" dirty="0" smtClean="0"/>
          </a:p>
          <a:p>
            <a:r>
              <a:rPr lang="fr-FR" sz="2400" dirty="0" smtClean="0"/>
              <a:t>Résultat 4</a:t>
            </a:r>
          </a:p>
          <a:p>
            <a:pPr lvl="1"/>
            <a:r>
              <a:rPr lang="fr-FR" sz="2000" dirty="0"/>
              <a:t>Les impacts de l'action sont évaluées et les résultats diffusés aux autorités </a:t>
            </a:r>
            <a:r>
              <a:rPr lang="fr-FR" sz="2000" dirty="0" smtClean="0"/>
              <a:t>concernées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9000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801886" y="2339678"/>
            <a:ext cx="9088041" cy="1296144"/>
          </a:xfrm>
        </p:spPr>
        <p:txBody>
          <a:bodyPr/>
          <a:lstStyle/>
          <a:p>
            <a:r>
              <a:rPr lang="fr-FR" dirty="0" smtClean="0"/>
              <a:t>Résultat 1</a:t>
            </a:r>
            <a:endParaRPr lang="fr-FR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1603772" y="3851845"/>
            <a:ext cx="7484269" cy="2211660"/>
          </a:xfrm>
        </p:spPr>
        <p:txBody>
          <a:bodyPr/>
          <a:lstStyle/>
          <a:p>
            <a:r>
              <a:rPr lang="fr-FR" dirty="0"/>
              <a:t>Une capitalisation des expériences des secteurs biogaz et foyers améliorés à Madagascar est réalisée et diffusée aux autorités concernées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4929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Rapport de capitalisation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957810" y="5495666"/>
            <a:ext cx="3596268" cy="699072"/>
          </a:xfrm>
        </p:spPr>
        <p:txBody>
          <a:bodyPr/>
          <a:lstStyle/>
          <a:p>
            <a:pPr marL="566968" lvl="1" indent="0">
              <a:buNone/>
            </a:pPr>
            <a:r>
              <a:rPr lang="fr-FR" dirty="0" smtClean="0"/>
              <a:t>m.ferrer@nitidae.org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244" y="1257317"/>
            <a:ext cx="3810000" cy="54387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509" y="1232465"/>
            <a:ext cx="2555689" cy="368571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3983" y="1232465"/>
            <a:ext cx="1849053" cy="264349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0359" y="3958725"/>
            <a:ext cx="1899886" cy="2737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1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Ateliers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8206" y="1331565"/>
            <a:ext cx="9438933" cy="5283170"/>
          </a:xfrm>
        </p:spPr>
        <p:txBody>
          <a:bodyPr/>
          <a:lstStyle/>
          <a:p>
            <a:r>
              <a:rPr lang="fr-FR" sz="2400" dirty="0"/>
              <a:t>Atelier </a:t>
            </a:r>
            <a:r>
              <a:rPr lang="fr-FR" sz="2400" i="1" dirty="0" smtClean="0"/>
              <a:t>national</a:t>
            </a:r>
            <a:r>
              <a:rPr lang="fr-FR" sz="2400" dirty="0" smtClean="0"/>
              <a:t> de restitution de la capitalisation</a:t>
            </a:r>
          </a:p>
          <a:p>
            <a:pPr lvl="1"/>
            <a:r>
              <a:rPr lang="fr-FR" sz="2000" dirty="0" smtClean="0"/>
              <a:t>Rassembler les acteurs des 2 filières </a:t>
            </a:r>
            <a:endParaRPr lang="fr-FR" sz="2000" dirty="0"/>
          </a:p>
          <a:p>
            <a:pPr lvl="1"/>
            <a:r>
              <a:rPr lang="fr-FR" sz="2000" dirty="0" smtClean="0"/>
              <a:t>Partage d’expériences, facteurs clés de succès et limitant</a:t>
            </a:r>
          </a:p>
          <a:p>
            <a:pPr lvl="1"/>
            <a:r>
              <a:rPr lang="fr-FR" sz="2000" dirty="0" smtClean="0"/>
              <a:t>Présentation aux autorités nationales</a:t>
            </a:r>
          </a:p>
          <a:p>
            <a:pPr lvl="1"/>
            <a:endParaRPr lang="fr-FR" sz="2000" dirty="0"/>
          </a:p>
          <a:p>
            <a:pPr lvl="1"/>
            <a:endParaRPr lang="fr-FR" sz="2000" dirty="0" smtClean="0"/>
          </a:p>
          <a:p>
            <a:pPr lvl="1"/>
            <a:endParaRPr lang="fr-FR" sz="2000" dirty="0" smtClean="0"/>
          </a:p>
          <a:p>
            <a:pPr lvl="1"/>
            <a:endParaRPr lang="fr-FR" sz="2000" dirty="0" smtClean="0"/>
          </a:p>
          <a:p>
            <a:pPr lvl="1"/>
            <a:endParaRPr lang="fr-FR" sz="2000" dirty="0" smtClean="0"/>
          </a:p>
          <a:p>
            <a:r>
              <a:rPr lang="fr-FR" sz="2400" dirty="0" smtClean="0"/>
              <a:t>Atelier régional de lancement du projet (Ambilobe)</a:t>
            </a:r>
          </a:p>
          <a:p>
            <a:pPr lvl="1"/>
            <a:r>
              <a:rPr lang="fr-FR" sz="2000" dirty="0" smtClean="0"/>
              <a:t>Présentation du projet et des partenaires</a:t>
            </a:r>
          </a:p>
          <a:p>
            <a:pPr lvl="1"/>
            <a:r>
              <a:rPr lang="fr-FR" sz="2000" dirty="0" smtClean="0"/>
              <a:t>Résultat des enquêtes de la situation de référence</a:t>
            </a:r>
          </a:p>
          <a:p>
            <a:pPr lvl="1"/>
            <a:r>
              <a:rPr lang="fr-FR" sz="2000" dirty="0" smtClean="0"/>
              <a:t>Présentation aux autorités régionales et locales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1610" y="2920902"/>
            <a:ext cx="1858010" cy="163762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218" y="1630785"/>
            <a:ext cx="1721602" cy="258023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3858" y="2927993"/>
            <a:ext cx="2164592" cy="1623444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6185" y="5140057"/>
            <a:ext cx="2115637" cy="160429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4095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801886" y="2339678"/>
            <a:ext cx="9088041" cy="1296144"/>
          </a:xfrm>
        </p:spPr>
        <p:txBody>
          <a:bodyPr/>
          <a:lstStyle/>
          <a:p>
            <a:r>
              <a:rPr lang="fr-FR" dirty="0" smtClean="0"/>
              <a:t>Résultat 2</a:t>
            </a:r>
            <a:endParaRPr lang="fr-FR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1603772" y="3851845"/>
            <a:ext cx="7484269" cy="2211660"/>
          </a:xfrm>
        </p:spPr>
        <p:txBody>
          <a:bodyPr/>
          <a:lstStyle/>
          <a:p>
            <a:r>
              <a:rPr lang="fr-FR" dirty="0" smtClean="0"/>
              <a:t>120 </a:t>
            </a:r>
            <a:r>
              <a:rPr lang="fr-FR" dirty="0"/>
              <a:t>ménages et opérateurs économiques sont équipés d'un </a:t>
            </a:r>
            <a:r>
              <a:rPr lang="fr-FR" dirty="0" smtClean="0"/>
              <a:t>biodigesteur </a:t>
            </a:r>
            <a:r>
              <a:rPr lang="fr-FR" dirty="0"/>
              <a:t>et 500 ménages sont équipés d'un foyer amélioré et sont formés à leur utilisation et leur entretien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474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Situation actuelle - biogaz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Opérateurs</a:t>
            </a:r>
          </a:p>
          <a:p>
            <a:pPr lvl="1"/>
            <a:r>
              <a:rPr lang="fr-FR" dirty="0" smtClean="0"/>
              <a:t>2 opérateurs biogaz (ARAFA et FAFAFI) </a:t>
            </a:r>
          </a:p>
          <a:p>
            <a:pPr lvl="1"/>
            <a:r>
              <a:rPr lang="fr-FR" dirty="0" smtClean="0"/>
              <a:t>10 maçons recrutés et formés</a:t>
            </a:r>
          </a:p>
          <a:p>
            <a:endParaRPr lang="fr-FR" sz="1000" dirty="0" smtClean="0"/>
          </a:p>
          <a:p>
            <a:r>
              <a:rPr lang="fr-FR" dirty="0" smtClean="0"/>
              <a:t>Biodigesteurs </a:t>
            </a:r>
            <a:endParaRPr lang="fr-FR" dirty="0" smtClean="0"/>
          </a:p>
          <a:p>
            <a:pPr lvl="1"/>
            <a:r>
              <a:rPr lang="fr-FR" dirty="0" smtClean="0"/>
              <a:t>36 biodigesteurs installés (Ambilobe)</a:t>
            </a:r>
          </a:p>
          <a:p>
            <a:pPr lvl="1"/>
            <a:r>
              <a:rPr lang="fr-FR" dirty="0" smtClean="0"/>
              <a:t>5 </a:t>
            </a:r>
            <a:r>
              <a:rPr lang="fr-FR" dirty="0" smtClean="0"/>
              <a:t>chantiers en cours</a:t>
            </a:r>
          </a:p>
          <a:p>
            <a:endParaRPr lang="fr-FR" sz="1000" dirty="0" smtClean="0"/>
          </a:p>
          <a:p>
            <a:r>
              <a:rPr lang="fr-FR" dirty="0" smtClean="0"/>
              <a:t>Objectifs – 120 biodigesteurs</a:t>
            </a:r>
          </a:p>
          <a:p>
            <a:pPr lvl="1"/>
            <a:r>
              <a:rPr lang="fr-FR" dirty="0" smtClean="0"/>
              <a:t>Phase 1 – 60 biodigesteurs d’ici mi</a:t>
            </a:r>
            <a:r>
              <a:rPr lang="fr-FR" dirty="0"/>
              <a:t>-</a:t>
            </a:r>
            <a:r>
              <a:rPr lang="fr-FR" dirty="0" smtClean="0"/>
              <a:t>novembre 2018</a:t>
            </a:r>
          </a:p>
          <a:p>
            <a:pPr lvl="1"/>
            <a:r>
              <a:rPr lang="fr-FR" dirty="0" smtClean="0"/>
              <a:t>Phase 2 – 60 biodigesteurs d’ici fin avril 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976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Situation actuelle – Foyers Améliorés (FA)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Acteurs de la filière</a:t>
            </a:r>
            <a:endParaRPr lang="fr-FR" sz="2400" dirty="0"/>
          </a:p>
          <a:p>
            <a:pPr lvl="1"/>
            <a:r>
              <a:rPr lang="fr-FR" sz="2000" dirty="0" smtClean="0"/>
              <a:t>3 producteurs de FA appuyés (2 Ambanja, 1 Ambilobe)</a:t>
            </a:r>
          </a:p>
          <a:p>
            <a:pPr lvl="1"/>
            <a:r>
              <a:rPr lang="fr-FR" sz="2000" dirty="0" smtClean="0"/>
              <a:t>6 revendeurs formés et appuyés (3 Ambanja et 3 Ambilobe)</a:t>
            </a:r>
          </a:p>
          <a:p>
            <a:endParaRPr lang="fr-FR" sz="900" dirty="0"/>
          </a:p>
          <a:p>
            <a:r>
              <a:rPr lang="fr-FR" sz="2400" dirty="0" smtClean="0"/>
              <a:t>Foyers améliorés</a:t>
            </a:r>
            <a:endParaRPr lang="fr-FR" sz="2400" dirty="0"/>
          </a:p>
          <a:p>
            <a:pPr lvl="1"/>
            <a:r>
              <a:rPr lang="fr-FR" sz="2000" dirty="0" smtClean="0"/>
              <a:t>500 FA produits</a:t>
            </a:r>
          </a:p>
          <a:p>
            <a:pPr lvl="1"/>
            <a:r>
              <a:rPr lang="fr-FR" sz="2000" dirty="0" smtClean="0"/>
              <a:t>325 FA commercialisés</a:t>
            </a:r>
          </a:p>
          <a:p>
            <a:endParaRPr lang="fr-FR" sz="900" dirty="0"/>
          </a:p>
          <a:p>
            <a:r>
              <a:rPr lang="fr-FR" sz="2400" dirty="0"/>
              <a:t>Objectifs </a:t>
            </a:r>
            <a:endParaRPr lang="fr-FR" sz="2400" dirty="0" smtClean="0"/>
          </a:p>
          <a:p>
            <a:pPr lvl="1"/>
            <a:r>
              <a:rPr lang="fr-FR" sz="2000" dirty="0" smtClean="0"/>
              <a:t>Phase 1 – 500 FA commercialisés d’ici mi-novembre 2018</a:t>
            </a:r>
          </a:p>
          <a:p>
            <a:pPr lvl="1"/>
            <a:r>
              <a:rPr lang="fr-FR" sz="2000" dirty="0" smtClean="0"/>
              <a:t>Phase </a:t>
            </a:r>
            <a:r>
              <a:rPr lang="fr-FR" sz="2000" dirty="0"/>
              <a:t>2 </a:t>
            </a:r>
            <a:r>
              <a:rPr lang="fr-FR" sz="2000" dirty="0" smtClean="0"/>
              <a:t>– d’ici fin avril 2019</a:t>
            </a:r>
            <a:endParaRPr lang="fr-FR" sz="2000" dirty="0"/>
          </a:p>
          <a:p>
            <a:pPr lvl="2"/>
            <a:r>
              <a:rPr lang="fr-FR" sz="2000" dirty="0" smtClean="0"/>
              <a:t>Au moins 4 nouveaux revendeurs formés et appuyés</a:t>
            </a:r>
          </a:p>
          <a:p>
            <a:pPr lvl="2"/>
            <a:r>
              <a:rPr lang="fr-FR" dirty="0" smtClean="0"/>
              <a:t>500 FA commercialisés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37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801886" y="2339678"/>
            <a:ext cx="9088041" cy="1296144"/>
          </a:xfrm>
        </p:spPr>
        <p:txBody>
          <a:bodyPr/>
          <a:lstStyle/>
          <a:p>
            <a:r>
              <a:rPr lang="fr-FR" dirty="0" smtClean="0"/>
              <a:t>Résultat 3</a:t>
            </a:r>
            <a:endParaRPr lang="fr-FR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1603772" y="3851845"/>
            <a:ext cx="7484269" cy="2211660"/>
          </a:xfrm>
        </p:spPr>
        <p:txBody>
          <a:bodyPr/>
          <a:lstStyle/>
          <a:p>
            <a:r>
              <a:rPr lang="fr-FR" dirty="0"/>
              <a:t>Les filières biogaz et foyers améliorés sont professionnalisées, au travers la formation d'opérateurs et la mise en place d'un dispositif de </a:t>
            </a:r>
            <a:r>
              <a:rPr lang="fr-FR" dirty="0" smtClean="0"/>
              <a:t>microfinance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503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Approche biogaz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12</a:t>
            </a:fld>
            <a:endParaRPr lang="fr-FR" dirty="0"/>
          </a:p>
        </p:txBody>
      </p:sp>
      <p:grpSp>
        <p:nvGrpSpPr>
          <p:cNvPr id="6" name="Groupe 5"/>
          <p:cNvGrpSpPr/>
          <p:nvPr/>
        </p:nvGrpSpPr>
        <p:grpSpPr>
          <a:xfrm>
            <a:off x="1442438" y="1665449"/>
            <a:ext cx="3361911" cy="1082507"/>
            <a:chOff x="1138471" y="1012980"/>
            <a:chExt cx="3049865" cy="982031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8961" y="1012980"/>
              <a:ext cx="1309375" cy="98203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29" name="Image 2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8471" y="1043205"/>
              <a:ext cx="1417305" cy="921581"/>
            </a:xfrm>
            <a:prstGeom prst="rect">
              <a:avLst/>
            </a:prstGeom>
          </p:spPr>
        </p:pic>
      </p:grpSp>
      <p:grpSp>
        <p:nvGrpSpPr>
          <p:cNvPr id="43" name="Groupe 42"/>
          <p:cNvGrpSpPr/>
          <p:nvPr/>
        </p:nvGrpSpPr>
        <p:grpSpPr>
          <a:xfrm>
            <a:off x="5970050" y="1561704"/>
            <a:ext cx="3424006" cy="1190500"/>
            <a:chOff x="5138212" y="1416750"/>
            <a:chExt cx="3106196" cy="1080000"/>
          </a:xfrm>
        </p:grpSpPr>
        <p:pic>
          <p:nvPicPr>
            <p:cNvPr id="9" name="Image 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40408" y="1416750"/>
              <a:ext cx="1404000" cy="10800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pic>
          <p:nvPicPr>
            <p:cNvPr id="31" name="Image 3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38212" y="1416750"/>
              <a:ext cx="1351885" cy="1080000"/>
            </a:xfrm>
            <a:prstGeom prst="rect">
              <a:avLst/>
            </a:prstGeom>
          </p:spPr>
        </p:pic>
      </p:grpSp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649944225"/>
              </p:ext>
            </p:extLst>
          </p:nvPr>
        </p:nvGraphicFramePr>
        <p:xfrm>
          <a:off x="900879" y="4596420"/>
          <a:ext cx="4445027" cy="1666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3" name="Connecteur droit avec flèche 12"/>
          <p:cNvCxnSpPr/>
          <p:nvPr/>
        </p:nvCxnSpPr>
        <p:spPr>
          <a:xfrm>
            <a:off x="3096300" y="4120166"/>
            <a:ext cx="27093" cy="873130"/>
          </a:xfrm>
          <a:prstGeom prst="straightConnector1">
            <a:avLst/>
          </a:prstGeom>
          <a:ln w="19050">
            <a:solidFill>
              <a:srgbClr val="2717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3096302" y="4120166"/>
            <a:ext cx="1614601" cy="873130"/>
          </a:xfrm>
          <a:prstGeom prst="straightConnector1">
            <a:avLst/>
          </a:prstGeom>
          <a:ln w="19050">
            <a:solidFill>
              <a:srgbClr val="2717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/>
          <p:nvPr/>
        </p:nvCxnSpPr>
        <p:spPr>
          <a:xfrm flipH="1">
            <a:off x="1561078" y="4120166"/>
            <a:ext cx="1535221" cy="873130"/>
          </a:xfrm>
          <a:prstGeom prst="straightConnector1">
            <a:avLst/>
          </a:prstGeom>
          <a:ln w="19050">
            <a:solidFill>
              <a:srgbClr val="2717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Diagramme 34"/>
          <p:cNvGraphicFramePr/>
          <p:nvPr>
            <p:extLst>
              <p:ext uri="{D42A27DB-BD31-4B8C-83A1-F6EECF244321}">
                <p14:modId xmlns:p14="http://schemas.microsoft.com/office/powerpoint/2010/main" val="1744350717"/>
              </p:ext>
            </p:extLst>
          </p:nvPr>
        </p:nvGraphicFramePr>
        <p:xfrm>
          <a:off x="5584033" y="4596420"/>
          <a:ext cx="4445027" cy="1666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cxnSp>
        <p:nvCxnSpPr>
          <p:cNvPr id="36" name="Connecteur droit avec flèche 35"/>
          <p:cNvCxnSpPr/>
          <p:nvPr/>
        </p:nvCxnSpPr>
        <p:spPr>
          <a:xfrm>
            <a:off x="7700078" y="4120166"/>
            <a:ext cx="27093" cy="873130"/>
          </a:xfrm>
          <a:prstGeom prst="straightConnector1">
            <a:avLst/>
          </a:prstGeom>
          <a:ln w="19050">
            <a:solidFill>
              <a:srgbClr val="2717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>
            <a:off x="7700080" y="4120166"/>
            <a:ext cx="1614601" cy="873130"/>
          </a:xfrm>
          <a:prstGeom prst="straightConnector1">
            <a:avLst/>
          </a:prstGeom>
          <a:ln w="19050">
            <a:solidFill>
              <a:srgbClr val="2717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/>
          <p:cNvCxnSpPr/>
          <p:nvPr/>
        </p:nvCxnSpPr>
        <p:spPr>
          <a:xfrm flipH="1">
            <a:off x="6164856" y="4120166"/>
            <a:ext cx="1535221" cy="873130"/>
          </a:xfrm>
          <a:prstGeom prst="straightConnector1">
            <a:avLst/>
          </a:prstGeom>
          <a:ln w="19050">
            <a:solidFill>
              <a:srgbClr val="27175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à coins arrondis 38"/>
          <p:cNvSpPr/>
          <p:nvPr/>
        </p:nvSpPr>
        <p:spPr>
          <a:xfrm>
            <a:off x="1277388" y="2929533"/>
            <a:ext cx="3692009" cy="1130583"/>
          </a:xfrm>
          <a:prstGeom prst="roundRect">
            <a:avLst/>
          </a:prstGeom>
          <a:noFill/>
          <a:ln>
            <a:solidFill>
              <a:srgbClr val="7EC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63" b="1" dirty="0">
                <a:solidFill>
                  <a:srgbClr val="271759"/>
                </a:solidFill>
              </a:rPr>
              <a:t>Ménages « vulnérables »</a:t>
            </a:r>
          </a:p>
          <a:p>
            <a:pPr algn="ctr"/>
            <a:r>
              <a:rPr lang="fr-FR" sz="2263" dirty="0">
                <a:solidFill>
                  <a:srgbClr val="271759"/>
                </a:solidFill>
              </a:rPr>
              <a:t>Modèles ARAFA - JIRO</a:t>
            </a:r>
          </a:p>
        </p:txBody>
      </p:sp>
      <p:sp>
        <p:nvSpPr>
          <p:cNvPr id="40" name="Rectangle à coins arrondis 39"/>
          <p:cNvSpPr/>
          <p:nvPr/>
        </p:nvSpPr>
        <p:spPr>
          <a:xfrm>
            <a:off x="5781422" y="2929533"/>
            <a:ext cx="3692009" cy="1130583"/>
          </a:xfrm>
          <a:prstGeom prst="roundRect">
            <a:avLst/>
          </a:prstGeom>
          <a:noFill/>
          <a:ln>
            <a:solidFill>
              <a:srgbClr val="7EC4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263" b="1" dirty="0">
                <a:solidFill>
                  <a:srgbClr val="271759"/>
                </a:solidFill>
              </a:rPr>
              <a:t>Opérateurs économiques</a:t>
            </a:r>
          </a:p>
          <a:p>
            <a:pPr algn="ctr"/>
            <a:r>
              <a:rPr lang="fr-FR" sz="2263" dirty="0">
                <a:solidFill>
                  <a:srgbClr val="271759"/>
                </a:solidFill>
              </a:rPr>
              <a:t>Modèles FAFAFI</a:t>
            </a:r>
          </a:p>
        </p:txBody>
      </p:sp>
      <p:sp>
        <p:nvSpPr>
          <p:cNvPr id="20" name="Espace réservé du contenu 2"/>
          <p:cNvSpPr>
            <a:spLocks noGrp="1"/>
          </p:cNvSpPr>
          <p:nvPr>
            <p:ph idx="1"/>
          </p:nvPr>
        </p:nvSpPr>
        <p:spPr>
          <a:xfrm>
            <a:off x="936065" y="6161357"/>
            <a:ext cx="8898431" cy="453378"/>
          </a:xfrm>
        </p:spPr>
        <p:txBody>
          <a:bodyPr/>
          <a:lstStyle/>
          <a:p>
            <a:pPr algn="ctr"/>
            <a:r>
              <a:rPr lang="fr-FR" dirty="0" smtClean="0"/>
              <a:t>Créer </a:t>
            </a:r>
            <a:r>
              <a:rPr lang="fr-FR" dirty="0"/>
              <a:t>/</a:t>
            </a:r>
            <a:r>
              <a:rPr lang="fr-FR" dirty="0" smtClean="0"/>
              <a:t> renforcer l’offre et la demande</a:t>
            </a:r>
          </a:p>
        </p:txBody>
      </p:sp>
    </p:spTree>
    <p:extLst>
      <p:ext uri="{BB962C8B-B14F-4D97-AF65-F5344CB8AC3E}">
        <p14:creationId xmlns:p14="http://schemas.microsoft.com/office/powerpoint/2010/main" val="111923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Appui du projet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Coordination des activités</a:t>
            </a:r>
          </a:p>
          <a:p>
            <a:endParaRPr lang="fr-FR" sz="1000" dirty="0" smtClean="0"/>
          </a:p>
          <a:p>
            <a:r>
              <a:rPr lang="fr-FR" sz="2400" dirty="0" smtClean="0"/>
              <a:t>Relation avec les bénéficiaires</a:t>
            </a:r>
          </a:p>
          <a:p>
            <a:pPr lvl="1"/>
            <a:r>
              <a:rPr lang="fr-FR" sz="2000" dirty="0" smtClean="0"/>
              <a:t>Sélection : critères biogaz, motivation et engagement</a:t>
            </a:r>
          </a:p>
          <a:p>
            <a:pPr lvl="1"/>
            <a:r>
              <a:rPr lang="fr-FR" sz="2000" dirty="0" smtClean="0"/>
              <a:t>Suivi de la collecte des apports en nature et financiers</a:t>
            </a:r>
          </a:p>
          <a:p>
            <a:pPr lvl="1"/>
            <a:r>
              <a:rPr lang="fr-FR" sz="2000" dirty="0" smtClean="0"/>
              <a:t>Formation et appui à l’appropriation</a:t>
            </a:r>
          </a:p>
          <a:p>
            <a:pPr lvl="2"/>
            <a:r>
              <a:rPr lang="fr-FR" sz="1800" dirty="0" smtClean="0"/>
              <a:t>utilisation du biogaz </a:t>
            </a:r>
            <a:endParaRPr lang="fr-FR" sz="1800" dirty="0"/>
          </a:p>
          <a:p>
            <a:pPr lvl="2"/>
            <a:r>
              <a:rPr lang="fr-FR" sz="1800" dirty="0" smtClean="0"/>
              <a:t>valorisation du digestat</a:t>
            </a:r>
          </a:p>
          <a:p>
            <a:pPr lvl="2"/>
            <a:endParaRPr lang="fr-FR" sz="1000" dirty="0" smtClean="0"/>
          </a:p>
          <a:p>
            <a:r>
              <a:rPr lang="fr-FR" sz="2400" dirty="0" smtClean="0"/>
              <a:t>Recherches et mesures d’impacts</a:t>
            </a:r>
          </a:p>
          <a:p>
            <a:pPr lvl="1"/>
            <a:r>
              <a:rPr lang="fr-FR" sz="2000" dirty="0" smtClean="0"/>
              <a:t>Tests sur la valorisation du digestat et bonnes pratiques</a:t>
            </a:r>
          </a:p>
          <a:p>
            <a:pPr lvl="1"/>
            <a:r>
              <a:rPr lang="fr-FR" sz="2000" dirty="0" smtClean="0"/>
              <a:t>Mesures d’impacts environnementaux et socio-économiques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  <p:pic>
        <p:nvPicPr>
          <p:cNvPr id="7" name="Image 6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687803" y="2843733"/>
            <a:ext cx="1190500" cy="16667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8" name="Image 7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9090322" y="2843733"/>
            <a:ext cx="1190500" cy="16667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38319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>
                <a:solidFill>
                  <a:srgbClr val="271759"/>
                </a:solidFill>
              </a:rPr>
              <a:t>Le biodigesteur JIRO - ARAFA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14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821505" y="1398572"/>
            <a:ext cx="3968333" cy="297625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908460" y="1617797"/>
            <a:ext cx="5243169" cy="480472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504" y="4599446"/>
            <a:ext cx="3968333" cy="2042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29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3378" y="0"/>
            <a:ext cx="10098435" cy="1149701"/>
          </a:xfrm>
        </p:spPr>
        <p:txBody>
          <a:bodyPr/>
          <a:lstStyle/>
          <a:p>
            <a:r>
              <a:rPr lang="fr-FR" sz="3200" dirty="0">
                <a:solidFill>
                  <a:srgbClr val="271759"/>
                </a:solidFill>
              </a:rPr>
              <a:t>Etapes de construction 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894" r="26176"/>
          <a:stretch/>
        </p:blipFill>
        <p:spPr>
          <a:xfrm>
            <a:off x="7218114" y="1403573"/>
            <a:ext cx="2016224" cy="2520000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15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98372" y="1718573"/>
            <a:ext cx="2520000" cy="1890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0743" y="1403573"/>
            <a:ext cx="3360000" cy="25200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4666" y="4094185"/>
            <a:ext cx="3360000" cy="25200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998372" y="4409185"/>
            <a:ext cx="2520000" cy="18900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919"/>
          <a:stretch/>
        </p:blipFill>
        <p:spPr>
          <a:xfrm>
            <a:off x="7225960" y="4094185"/>
            <a:ext cx="2008378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228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/>
              <a:t>Etapes de construction 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75530" y="1440759"/>
            <a:ext cx="2078746" cy="2160000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16</a:t>
            </a:fld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360484" y="1727061"/>
            <a:ext cx="2160000" cy="162000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6691" y="1457061"/>
            <a:ext cx="1620000" cy="2160000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955" y="3828380"/>
            <a:ext cx="2687868" cy="2520000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2898" y="1457061"/>
            <a:ext cx="1628648" cy="2160000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27754" y="1457061"/>
            <a:ext cx="2320128" cy="216000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91" r="22487"/>
          <a:stretch/>
        </p:blipFill>
        <p:spPr>
          <a:xfrm>
            <a:off x="7971617" y="3828380"/>
            <a:ext cx="2376265" cy="2520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390018" y="4167125"/>
            <a:ext cx="2520000" cy="18900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3123421" y="4167125"/>
            <a:ext cx="2520000" cy="188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4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smtClean="0"/>
              <a:t>Le biodigesteur FAFAFI</a:t>
            </a:r>
            <a:endParaRPr lang="fr-FR" sz="3200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8697" y="1489872"/>
            <a:ext cx="3069761" cy="2304000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17</a:t>
            </a:fld>
            <a:endParaRPr lang="fr-FR" dirty="0"/>
          </a:p>
        </p:txBody>
      </p:sp>
      <p:pic>
        <p:nvPicPr>
          <p:cNvPr id="5" name="Image 4" descr="C:\Users\USER\Pictures\12_12_Biogas_klar\1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482" y="1490071"/>
            <a:ext cx="3451552" cy="2303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 descr="C:\Users\USER\Desktop\Photos biogaz 2017\Codegaz 2017 Ambatosoa I\Site 4 (32)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90122" y="1509919"/>
            <a:ext cx="3073568" cy="23029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e 10"/>
          <p:cNvGrpSpPr/>
          <p:nvPr/>
        </p:nvGrpSpPr>
        <p:grpSpPr>
          <a:xfrm>
            <a:off x="285482" y="3995861"/>
            <a:ext cx="10120849" cy="2593328"/>
            <a:chOff x="424626" y="3995861"/>
            <a:chExt cx="10120849" cy="259332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89" r="9575"/>
            <a:stretch/>
          </p:blipFill>
          <p:spPr>
            <a:xfrm>
              <a:off x="424626" y="3995861"/>
              <a:ext cx="2952328" cy="2593328"/>
            </a:xfrm>
            <a:prstGeom prst="rect">
              <a:avLst/>
            </a:prstGeom>
          </p:spPr>
        </p:pic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5061" y="3996525"/>
              <a:ext cx="3457052" cy="2592000"/>
            </a:xfrm>
            <a:prstGeom prst="rect">
              <a:avLst/>
            </a:prstGeom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11" r="16744"/>
            <a:stretch/>
          </p:blipFill>
          <p:spPr>
            <a:xfrm>
              <a:off x="7170219" y="3995861"/>
              <a:ext cx="3375256" cy="2593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1242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Approche foyers améliorés (FA)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59630" y="1338675"/>
            <a:ext cx="8969430" cy="5276060"/>
          </a:xfrm>
        </p:spPr>
        <p:txBody>
          <a:bodyPr/>
          <a:lstStyle/>
          <a:p>
            <a:r>
              <a:rPr lang="fr-FR" sz="2400" dirty="0"/>
              <a:t>Filière </a:t>
            </a:r>
            <a:r>
              <a:rPr lang="fr-FR" sz="2400" dirty="0" smtClean="0"/>
              <a:t>locale, </a:t>
            </a:r>
            <a:r>
              <a:rPr lang="fr-FR" sz="2400" dirty="0"/>
              <a:t>pérenne, autonome</a:t>
            </a:r>
          </a:p>
          <a:p>
            <a:pPr lvl="1"/>
            <a:r>
              <a:rPr lang="fr-FR" sz="2000" dirty="0"/>
              <a:t>Production locale de foyers améliorés</a:t>
            </a:r>
          </a:p>
          <a:p>
            <a:pPr lvl="1"/>
            <a:r>
              <a:rPr lang="fr-FR" sz="2000" dirty="0"/>
              <a:t>Modèle économique viable </a:t>
            </a:r>
          </a:p>
          <a:p>
            <a:pPr lvl="2"/>
            <a:r>
              <a:rPr lang="fr-FR" sz="1800" dirty="0"/>
              <a:t>Marges / bénéfices pour chaque acteur de la filière</a:t>
            </a:r>
          </a:p>
          <a:p>
            <a:pPr lvl="2"/>
            <a:r>
              <a:rPr lang="fr-FR" sz="1800" dirty="0"/>
              <a:t>Prix de vente adapté à la population</a:t>
            </a:r>
          </a:p>
          <a:p>
            <a:pPr lvl="1"/>
            <a:r>
              <a:rPr lang="fr-FR" sz="2000" b="1" dirty="0">
                <a:solidFill>
                  <a:srgbClr val="7EC49F"/>
                </a:solidFill>
              </a:rPr>
              <a:t>Pas de subvention </a:t>
            </a:r>
            <a:r>
              <a:rPr lang="fr-FR" sz="2000" dirty="0"/>
              <a:t>des opérations</a:t>
            </a:r>
          </a:p>
          <a:p>
            <a:endParaRPr lang="fr-FR" sz="2400" dirty="0" smtClean="0"/>
          </a:p>
          <a:p>
            <a:r>
              <a:rPr lang="fr-FR" sz="2400" dirty="0" smtClean="0"/>
              <a:t>Commercialisation en milieu rural </a:t>
            </a:r>
          </a:p>
          <a:p>
            <a:pPr lvl="1"/>
            <a:r>
              <a:rPr lang="fr-FR" sz="2000" dirty="0" smtClean="0"/>
              <a:t>par des revendeurs locaux formés dans chaque zone</a:t>
            </a:r>
          </a:p>
          <a:p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18</a:t>
            </a:fld>
            <a:endParaRPr lang="fr-FR" dirty="0"/>
          </a:p>
        </p:txBody>
      </p:sp>
      <p:pic>
        <p:nvPicPr>
          <p:cNvPr id="6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611"/>
          <a:stretch/>
        </p:blipFill>
        <p:spPr bwMode="auto">
          <a:xfrm>
            <a:off x="755049" y="5610922"/>
            <a:ext cx="1995600" cy="682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528" y="1403573"/>
            <a:ext cx="1937295" cy="1291530"/>
          </a:xfrm>
          <a:prstGeom prst="rect">
            <a:avLst/>
          </a:prstGeom>
        </p:spPr>
      </p:pic>
      <p:pic>
        <p:nvPicPr>
          <p:cNvPr id="8" name="Picture 2" descr="E:\Documents and Settings\Administrateur\Mes documents\23oct\nouveau_logo_FAA_23OCT_3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48104" y="5452078"/>
            <a:ext cx="1141777" cy="1000173"/>
          </a:xfrm>
          <a:prstGeom prst="rect">
            <a:avLst/>
          </a:prstGeom>
          <a:noFill/>
        </p:spPr>
      </p:pic>
      <p:pic>
        <p:nvPicPr>
          <p:cNvPr id="9" name="Picture 5" descr="G:\Logo faniriana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065" y="5319647"/>
            <a:ext cx="1378623" cy="126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G:\Kilengy Ketrik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297" y="5244171"/>
            <a:ext cx="1589097" cy="1415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4528" y="2884077"/>
            <a:ext cx="1937295" cy="1452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Approche foyers améliorés (FA)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/>
              <a:t>Renforcer l’offre</a:t>
            </a:r>
          </a:p>
          <a:p>
            <a:pPr lvl="1"/>
            <a:r>
              <a:rPr lang="fr-FR" sz="2000" dirty="0" smtClean="0"/>
              <a:t>Appui des producteurs de foyers améliorés</a:t>
            </a:r>
          </a:p>
          <a:p>
            <a:pPr lvl="1"/>
            <a:endParaRPr lang="fr-FR" sz="2000" dirty="0" smtClean="0"/>
          </a:p>
          <a:p>
            <a:pPr lvl="1"/>
            <a:r>
              <a:rPr lang="fr-FR" sz="2000" dirty="0" smtClean="0"/>
              <a:t>Appui des revendeurs de foyers améliorés</a:t>
            </a:r>
          </a:p>
          <a:p>
            <a:pPr lvl="2"/>
            <a:r>
              <a:rPr lang="fr-FR" sz="1600" dirty="0" smtClean="0"/>
              <a:t>Formation et appui de revendeurs de FA dans les zones d’intervention</a:t>
            </a:r>
          </a:p>
          <a:p>
            <a:pPr lvl="2"/>
            <a:r>
              <a:rPr lang="fr-FR" sz="1600" dirty="0" smtClean="0"/>
              <a:t>Mise à disposition d’un fond de roulement (facilité de paiement des FA)</a:t>
            </a:r>
          </a:p>
          <a:p>
            <a:pPr lvl="1"/>
            <a:endParaRPr lang="fr-FR" dirty="0" smtClean="0"/>
          </a:p>
          <a:p>
            <a:pPr lvl="1"/>
            <a:r>
              <a:rPr lang="fr-FR" sz="2000" dirty="0" smtClean="0"/>
              <a:t>Appui à la filière – mise en relation et formalisation des échanges</a:t>
            </a:r>
          </a:p>
          <a:p>
            <a:pPr lvl="1"/>
            <a:endParaRPr lang="fr-FR" sz="20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19</a:t>
            </a:fld>
            <a:endParaRPr lang="fr-FR" dirty="0"/>
          </a:p>
        </p:txBody>
      </p:sp>
      <p:pic>
        <p:nvPicPr>
          <p:cNvPr id="5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3650" b="8634"/>
          <a:stretch/>
        </p:blipFill>
        <p:spPr bwMode="auto">
          <a:xfrm>
            <a:off x="6354018" y="1619597"/>
            <a:ext cx="793755" cy="62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75"/>
          <a:stretch/>
        </p:blipFill>
        <p:spPr>
          <a:xfrm rot="5400000">
            <a:off x="3250725" y="4899315"/>
            <a:ext cx="1800000" cy="143325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133" y="4715941"/>
            <a:ext cx="2700001" cy="18000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98"/>
          <a:stretch/>
        </p:blipFill>
        <p:spPr>
          <a:xfrm rot="5400000">
            <a:off x="8131167" y="4763691"/>
            <a:ext cx="1800000" cy="17045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r="9279" b="9251"/>
          <a:stretch/>
        </p:blipFill>
        <p:spPr>
          <a:xfrm>
            <a:off x="665386" y="4715941"/>
            <a:ext cx="246293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Approche foyers améliorés (FA)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/>
              <a:t>Renforcer la demande</a:t>
            </a:r>
          </a:p>
          <a:p>
            <a:pPr lvl="1"/>
            <a:r>
              <a:rPr lang="fr-FR" sz="2000" dirty="0"/>
              <a:t>Évènements de </a:t>
            </a:r>
            <a:r>
              <a:rPr lang="fr-FR" sz="2000" dirty="0" smtClean="0"/>
              <a:t>sensibilisation</a:t>
            </a:r>
          </a:p>
          <a:p>
            <a:pPr lvl="2"/>
            <a:r>
              <a:rPr lang="fr-FR" sz="1600" dirty="0" smtClean="0"/>
              <a:t>Ventes animation</a:t>
            </a:r>
          </a:p>
          <a:p>
            <a:pPr lvl="2"/>
            <a:r>
              <a:rPr lang="fr-FR" sz="1600" dirty="0" smtClean="0"/>
              <a:t>Démonstrations culinaires</a:t>
            </a:r>
          </a:p>
          <a:p>
            <a:pPr lvl="2"/>
            <a:r>
              <a:rPr lang="fr-FR" sz="1600" dirty="0" smtClean="0"/>
              <a:t>Sensibilisations de proximité (auprès des institutions, des GEC, CSB, etc.) </a:t>
            </a:r>
            <a:endParaRPr lang="fr-FR" sz="1600" dirty="0"/>
          </a:p>
          <a:p>
            <a:pPr lvl="1"/>
            <a:r>
              <a:rPr lang="fr-FR" sz="2000" dirty="0"/>
              <a:t>Outils de communication (flyers, affiches, spots radio, etc.)</a:t>
            </a:r>
          </a:p>
          <a:p>
            <a:pPr lvl="1"/>
            <a:r>
              <a:rPr lang="fr-FR" sz="2000" dirty="0"/>
              <a:t>Solutions de paiement (via l’épargne communautaire – GEC)</a:t>
            </a:r>
          </a:p>
          <a:p>
            <a:endParaRPr lang="fr-FR" sz="14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20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066" y="3971407"/>
            <a:ext cx="1993634" cy="283230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587" y="4451558"/>
            <a:ext cx="2808000" cy="18720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50" y="4487558"/>
            <a:ext cx="240073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841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ctrTitle"/>
          </p:nvPr>
        </p:nvSpPr>
        <p:spPr>
          <a:xfrm>
            <a:off x="801886" y="2339678"/>
            <a:ext cx="9088041" cy="1296144"/>
          </a:xfrm>
        </p:spPr>
        <p:txBody>
          <a:bodyPr/>
          <a:lstStyle/>
          <a:p>
            <a:r>
              <a:rPr lang="fr-FR" dirty="0" smtClean="0"/>
              <a:t>Résultat 4</a:t>
            </a:r>
            <a:endParaRPr lang="fr-FR" dirty="0"/>
          </a:p>
        </p:txBody>
      </p:sp>
      <p:sp>
        <p:nvSpPr>
          <p:cNvPr id="6" name="Sous-titre 5"/>
          <p:cNvSpPr>
            <a:spLocks noGrp="1"/>
          </p:cNvSpPr>
          <p:nvPr>
            <p:ph type="subTitle" idx="1"/>
          </p:nvPr>
        </p:nvSpPr>
        <p:spPr>
          <a:xfrm>
            <a:off x="1603772" y="3851845"/>
            <a:ext cx="7484269" cy="2211660"/>
          </a:xfrm>
        </p:spPr>
        <p:txBody>
          <a:bodyPr/>
          <a:lstStyle/>
          <a:p>
            <a:r>
              <a:rPr lang="fr-FR" dirty="0"/>
              <a:t>Les impacts de l'action sont évaluées et les résultats diffusés aux autorités concernées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846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646" dirty="0" smtClean="0"/>
              <a:t>Impacts environnementaux</a:t>
            </a:r>
            <a:endParaRPr lang="fr-FR" sz="2646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Réduction </a:t>
            </a:r>
            <a:r>
              <a:rPr lang="fr-FR" dirty="0"/>
              <a:t>de la consommation de bois-énergie des ménages bénéficiaires </a:t>
            </a:r>
          </a:p>
          <a:p>
            <a:pPr lvl="1"/>
            <a:r>
              <a:rPr lang="fr-FR" dirty="0"/>
              <a:t>Mise en place méthode de </a:t>
            </a:r>
            <a:r>
              <a:rPr lang="fr-FR" dirty="0" smtClean="0"/>
              <a:t>mesure et formation des animateurs terrain</a:t>
            </a:r>
            <a:endParaRPr lang="fr-FR" dirty="0"/>
          </a:p>
          <a:p>
            <a:pPr lvl="1"/>
            <a:r>
              <a:rPr lang="fr-FR" dirty="0" smtClean="0"/>
              <a:t>Outils </a:t>
            </a:r>
            <a:r>
              <a:rPr lang="fr-FR" dirty="0"/>
              <a:t>de saisie et calcul </a:t>
            </a:r>
            <a:r>
              <a:rPr lang="fr-FR" dirty="0" smtClean="0"/>
              <a:t>(déforestation et réduction des émissions de GES)</a:t>
            </a:r>
            <a:endParaRPr lang="fr-FR" dirty="0"/>
          </a:p>
          <a:p>
            <a:pPr lvl="1"/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22</a:t>
            </a:fld>
            <a:endParaRPr lang="fr-F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206" y="4279067"/>
            <a:ext cx="1891186" cy="2528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C:\Users\utilisateur\Desktop\photo_mission\VISITE\DSCN32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51428" y="4366292"/>
            <a:ext cx="1765173" cy="2353564"/>
          </a:xfrm>
          <a:prstGeom prst="rect">
            <a:avLst/>
          </a:prstGeom>
          <a:noFill/>
        </p:spPr>
      </p:pic>
      <p:pic>
        <p:nvPicPr>
          <p:cNvPr id="7" name="Picture 6" descr="C:\Users\utilisateur\Desktop\photo_mission\VISITE\DSCN32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08637" y="4375241"/>
            <a:ext cx="3114221" cy="2335667"/>
          </a:xfrm>
          <a:prstGeom prst="rect">
            <a:avLst/>
          </a:prstGeom>
          <a:noFill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14894" y="4727076"/>
            <a:ext cx="1891563" cy="1631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5638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Impacts socio-économiques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68206" y="1835621"/>
            <a:ext cx="9438933" cy="4779114"/>
          </a:xfrm>
        </p:spPr>
        <p:txBody>
          <a:bodyPr/>
          <a:lstStyle/>
          <a:p>
            <a:r>
              <a:rPr lang="fr-FR" dirty="0" smtClean="0"/>
              <a:t>Mesures sous forme d’enquêtes </a:t>
            </a:r>
          </a:p>
          <a:p>
            <a:pPr lvl="1"/>
            <a:r>
              <a:rPr lang="fr-FR" dirty="0" smtClean="0"/>
              <a:t>Niveau de perception de la réduction des maladies respiratoires et oculaires</a:t>
            </a:r>
          </a:p>
          <a:p>
            <a:pPr lvl="1"/>
            <a:r>
              <a:rPr lang="fr-FR" dirty="0" smtClean="0"/>
              <a:t>Dépenses moyennes annuelles en combustible économisées par an et par ménage</a:t>
            </a:r>
          </a:p>
          <a:p>
            <a:pPr lvl="1"/>
            <a:r>
              <a:rPr lang="fr-FR" dirty="0" smtClean="0"/>
              <a:t>Revenus annuels générés / épargnés par une nouvelle activités génératrices de revenus</a:t>
            </a:r>
          </a:p>
          <a:p>
            <a:pPr lvl="1"/>
            <a:r>
              <a:rPr lang="fr-FR" dirty="0" smtClean="0"/>
              <a:t>PPI® (</a:t>
            </a:r>
            <a:r>
              <a:rPr lang="fr-FR" dirty="0" err="1" smtClean="0"/>
              <a:t>Poverty</a:t>
            </a:r>
            <a:r>
              <a:rPr lang="fr-FR" dirty="0" smtClean="0"/>
              <a:t> </a:t>
            </a:r>
            <a:r>
              <a:rPr lang="fr-FR" dirty="0" err="1" smtClean="0"/>
              <a:t>Probability</a:t>
            </a:r>
            <a:r>
              <a:rPr lang="fr-FR" dirty="0" smtClean="0"/>
              <a:t> Index)</a:t>
            </a:r>
          </a:p>
          <a:p>
            <a:pPr lvl="1"/>
            <a:r>
              <a:rPr lang="fr-FR" dirty="0" smtClean="0"/>
              <a:t>Satisfaction générale des bénéficiaires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100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défis majeurs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200" dirty="0" smtClean="0"/>
              <a:t>Climat</a:t>
            </a:r>
          </a:p>
          <a:p>
            <a:pPr lvl="1"/>
            <a:r>
              <a:rPr lang="fr-FR" sz="2000" dirty="0" smtClean="0"/>
              <a:t>Cyclone de mars 2018 </a:t>
            </a:r>
          </a:p>
          <a:p>
            <a:pPr lvl="2"/>
            <a:r>
              <a:rPr lang="fr-FR" sz="1800" dirty="0" smtClean="0"/>
              <a:t>Retard du début des constructions (inondations des zones de chantier, routes coupées – livraison des matériaux, augmentation des prix, etc.)</a:t>
            </a:r>
          </a:p>
          <a:p>
            <a:pPr lvl="2"/>
            <a:r>
              <a:rPr lang="fr-FR" sz="1800" dirty="0" smtClean="0"/>
              <a:t>Perte de récolte de certains bénéficiaires sélectionnés =&gt; abandons</a:t>
            </a:r>
          </a:p>
          <a:p>
            <a:pPr lvl="1"/>
            <a:r>
              <a:rPr lang="fr-FR" sz="2000" dirty="0"/>
              <a:t>Saison des pluies / pluviométrie</a:t>
            </a:r>
          </a:p>
          <a:p>
            <a:pPr lvl="2"/>
            <a:r>
              <a:rPr lang="fr-FR" sz="1800" dirty="0" smtClean="0"/>
              <a:t>Difficultés pendant les chantiers =&gt; augmentation des délais</a:t>
            </a:r>
          </a:p>
          <a:p>
            <a:pPr lvl="2"/>
            <a:r>
              <a:rPr lang="fr-FR" sz="1800" dirty="0" smtClean="0"/>
              <a:t>Difficultés d’accès à certaines zones</a:t>
            </a:r>
          </a:p>
          <a:p>
            <a:pPr lvl="2"/>
            <a:endParaRPr lang="fr-FR" sz="1000" dirty="0" smtClean="0"/>
          </a:p>
          <a:p>
            <a:r>
              <a:rPr lang="fr-FR" sz="2200" dirty="0" smtClean="0"/>
              <a:t>Prise en charge de la TVA</a:t>
            </a:r>
          </a:p>
          <a:p>
            <a:endParaRPr lang="fr-FR" sz="1000" dirty="0" smtClean="0"/>
          </a:p>
          <a:p>
            <a:r>
              <a:rPr lang="fr-FR" sz="2200" dirty="0" smtClean="0"/>
              <a:t>A venir</a:t>
            </a:r>
          </a:p>
          <a:p>
            <a:pPr lvl="1"/>
            <a:r>
              <a:rPr lang="fr-FR" sz="2000" dirty="0"/>
              <a:t>Saison des pluies pour finir les constructions</a:t>
            </a:r>
          </a:p>
          <a:p>
            <a:pPr lvl="1"/>
            <a:r>
              <a:rPr lang="fr-FR" sz="2000" dirty="0"/>
              <a:t>Définition d’une offre biogaz (pérennisation des activités opérateurs)</a:t>
            </a:r>
          </a:p>
          <a:p>
            <a:pPr lvl="1"/>
            <a:r>
              <a:rPr lang="fr-FR" sz="2000" dirty="0"/>
              <a:t>Redéfinition du budget (avenant)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84FC6A7-C844-4284-923E-797FCCD75406}" type="slidenum">
              <a:rPr lang="fr-FR" smtClean="0"/>
              <a:pPr>
                <a:defRPr/>
              </a:pPr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179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1062090" y="1968653"/>
            <a:ext cx="8567632" cy="1620430"/>
          </a:xfrm>
        </p:spPr>
        <p:txBody>
          <a:bodyPr/>
          <a:lstStyle/>
          <a:p>
            <a:r>
              <a:rPr lang="fr-FR" dirty="0" smtClean="0"/>
              <a:t>Merci de votre attention</a:t>
            </a:r>
            <a:endParaRPr lang="fr-FR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818058" y="5433528"/>
            <a:ext cx="7055697" cy="551230"/>
          </a:xfrm>
        </p:spPr>
        <p:txBody>
          <a:bodyPr/>
          <a:lstStyle/>
          <a:p>
            <a:r>
              <a:rPr lang="fr-FR" dirty="0" smtClean="0"/>
              <a:t>Mardi 02 octobre 2018</a:t>
            </a:r>
            <a:endParaRPr lang="fr-FR" dirty="0"/>
          </a:p>
        </p:txBody>
      </p:sp>
      <p:sp>
        <p:nvSpPr>
          <p:cNvPr id="6" name="Sous-titre 2"/>
          <p:cNvSpPr txBox="1">
            <a:spLocks/>
          </p:cNvSpPr>
          <p:nvPr/>
        </p:nvSpPr>
        <p:spPr bwMode="auto">
          <a:xfrm>
            <a:off x="857318" y="6532306"/>
            <a:ext cx="3653833" cy="3668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fr-FR" sz="2205" b="1" dirty="0">
                <a:solidFill>
                  <a:srgbClr val="271759"/>
                </a:solidFill>
                <a:ea typeface="Verdana" pitchFamily="34" charset="0"/>
                <a:cs typeface="Verdana" pitchFamily="34" charset="0"/>
              </a:rPr>
              <a:t>Avec le soutien financier de : </a:t>
            </a:r>
            <a:endParaRPr lang="fr-FR" sz="2646" b="1" dirty="0">
              <a:solidFill>
                <a:srgbClr val="271759"/>
              </a:solidFill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1744741" y="3743392"/>
            <a:ext cx="7202332" cy="1453895"/>
            <a:chOff x="917545" y="2994813"/>
            <a:chExt cx="8204220" cy="1656141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657" y="3068428"/>
              <a:ext cx="2931928" cy="15089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Image 12" descr="C:\ASA\Etc Terrra\PARTENAIRE\ARAFA\Etapes de construction Biogaz (site pilote)\20180127_143826.jpg"/>
            <p:cNvPicPr/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5400000">
              <a:off x="1335124" y="2577234"/>
              <a:ext cx="1656141" cy="2491300"/>
            </a:xfrm>
            <a:prstGeom prst="rect">
              <a:avLst/>
            </a:prstGeom>
            <a:ln>
              <a:noFill/>
            </a:ln>
            <a:effectLst/>
            <a:extLst>
              <a:ext uri="{53640926-AAD7-44d8-BBD7-CCE9431645EC}">
                <a14:shadowObscured xmlns:a14="http://schemas.microsoft.com/office/drawing/2010/main" xmlns=""/>
              </a:ext>
            </a:extLst>
          </p:spPr>
        </p:pic>
        <p:pic>
          <p:nvPicPr>
            <p:cNvPr id="14" name="Picture 3" descr="C:\Users\Maud\Dropbox\Biogaz_Photos\FAFAFI\IMG_1004.JPG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8337" y="2996565"/>
              <a:ext cx="2203428" cy="1652638"/>
            </a:xfrm>
            <a:prstGeom prst="rect">
              <a:avLst/>
            </a:prstGeom>
            <a:noFill/>
          </p:spPr>
        </p:pic>
      </p:grpSp>
      <p:grpSp>
        <p:nvGrpSpPr>
          <p:cNvPr id="15" name="Groupe 14"/>
          <p:cNvGrpSpPr/>
          <p:nvPr/>
        </p:nvGrpSpPr>
        <p:grpSpPr>
          <a:xfrm>
            <a:off x="4715929" y="6299747"/>
            <a:ext cx="4882324" cy="832008"/>
            <a:chOff x="917544" y="6428810"/>
            <a:chExt cx="4429156" cy="754783"/>
          </a:xfrm>
        </p:grpSpPr>
        <p:pic>
          <p:nvPicPr>
            <p:cNvPr id="16" name="Image 15" descr="LogoOSDRM.jpg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3775064" y="6428810"/>
              <a:ext cx="1571636" cy="752911"/>
            </a:xfrm>
            <a:prstGeom prst="rect">
              <a:avLst/>
            </a:prstGeom>
          </p:spPr>
        </p:pic>
        <p:pic>
          <p:nvPicPr>
            <p:cNvPr id="17" name="Picture 5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2560618" y="6447320"/>
              <a:ext cx="1071570" cy="7158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8" name="Image 17"/>
            <p:cNvPicPr/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544" y="6437307"/>
              <a:ext cx="1504305" cy="486596"/>
            </a:xfrm>
            <a:prstGeom prst="rect">
              <a:avLst/>
            </a:prstGeom>
            <a:noFill/>
          </p:spPr>
        </p:pic>
        <p:pic>
          <p:nvPicPr>
            <p:cNvPr id="19" name="Image 18"/>
            <p:cNvPicPr/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1924" y="6781027"/>
              <a:ext cx="821905" cy="40256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19547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9658</TotalTime>
  <Words>960</Words>
  <Application>Microsoft Office PowerPoint</Application>
  <PresentationFormat>Personnalisé</PresentationFormat>
  <Paragraphs>190</Paragraphs>
  <Slides>25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Courier New</vt:lpstr>
      <vt:lpstr>Segoe UI</vt:lpstr>
      <vt:lpstr>Segoe UI Light</vt:lpstr>
      <vt:lpstr>Verdana</vt:lpstr>
      <vt:lpstr>Wingdings</vt:lpstr>
      <vt:lpstr>1_Thème Office</vt:lpstr>
      <vt:lpstr>Présentation du Projet Biogaz DIANA</vt:lpstr>
      <vt:lpstr>Introduction</vt:lpstr>
      <vt:lpstr>Les technologies proposées</vt:lpstr>
      <vt:lpstr>Résultats du projet</vt:lpstr>
      <vt:lpstr>Résultat 1</vt:lpstr>
      <vt:lpstr>Rapport de capitalisation</vt:lpstr>
      <vt:lpstr>Ateliers</vt:lpstr>
      <vt:lpstr>Résultat 2</vt:lpstr>
      <vt:lpstr>Situation actuelle - biogaz</vt:lpstr>
      <vt:lpstr>Situation actuelle – Foyers Améliorés (FA)</vt:lpstr>
      <vt:lpstr>Résultat 3</vt:lpstr>
      <vt:lpstr>Approche biogaz</vt:lpstr>
      <vt:lpstr>Appui du projet</vt:lpstr>
      <vt:lpstr>Le biodigesteur JIRO - ARAFA</vt:lpstr>
      <vt:lpstr>Etapes de construction </vt:lpstr>
      <vt:lpstr>Etapes de construction </vt:lpstr>
      <vt:lpstr>Le biodigesteur FAFAFI</vt:lpstr>
      <vt:lpstr>Approche foyers améliorés (FA)</vt:lpstr>
      <vt:lpstr>Approche foyers améliorés (FA)</vt:lpstr>
      <vt:lpstr>Approche foyers améliorés (FA)</vt:lpstr>
      <vt:lpstr>Résultat 4</vt:lpstr>
      <vt:lpstr>Impacts environnementaux</vt:lpstr>
      <vt:lpstr>Impacts socio-économiques</vt:lpstr>
      <vt:lpstr>Les défis majeurs</vt:lpstr>
      <vt:lpstr>Merci de votre attention</vt:lpstr>
    </vt:vector>
  </TitlesOfParts>
  <Company>ETC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Maud</dc:creator>
  <cp:lastModifiedBy>user</cp:lastModifiedBy>
  <cp:revision>414</cp:revision>
  <dcterms:created xsi:type="dcterms:W3CDTF">2018-02-21T11:55:11Z</dcterms:created>
  <dcterms:modified xsi:type="dcterms:W3CDTF">2018-10-02T05:56:12Z</dcterms:modified>
</cp:coreProperties>
</file>