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77" r:id="rId6"/>
    <p:sldId id="261" r:id="rId7"/>
    <p:sldId id="262" r:id="rId8"/>
    <p:sldId id="278" r:id="rId9"/>
    <p:sldId id="263" r:id="rId10"/>
    <p:sldId id="264" r:id="rId11"/>
    <p:sldId id="265" r:id="rId12"/>
    <p:sldId id="266" r:id="rId13"/>
    <p:sldId id="268" r:id="rId14"/>
    <p:sldId id="267" r:id="rId15"/>
    <p:sldId id="269" r:id="rId16"/>
    <p:sldId id="270" r:id="rId17"/>
    <p:sldId id="282" r:id="rId18"/>
    <p:sldId id="271" r:id="rId19"/>
    <p:sldId id="272" r:id="rId20"/>
    <p:sldId id="273" r:id="rId21"/>
    <p:sldId id="274" r:id="rId22"/>
    <p:sldId id="275" r:id="rId23"/>
    <p:sldId id="276" r:id="rId2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CE96-651E-4664-930C-2B408332A760}" type="datetimeFigureOut">
              <a:rPr lang="fr-FR" smtClean="0"/>
              <a:pPr/>
              <a:t>12/10/2018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322B-5DAB-4F92-95E5-53A2A340C59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CE96-651E-4664-930C-2B408332A760}" type="datetimeFigureOut">
              <a:rPr lang="fr-FR" smtClean="0"/>
              <a:pPr/>
              <a:t>12/10/2018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322B-5DAB-4F92-95E5-53A2A340C59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CE96-651E-4664-930C-2B408332A760}" type="datetimeFigureOut">
              <a:rPr lang="fr-FR" smtClean="0"/>
              <a:pPr/>
              <a:t>12/10/2018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322B-5DAB-4F92-95E5-53A2A340C59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CE96-651E-4664-930C-2B408332A760}" type="datetimeFigureOut">
              <a:rPr lang="fr-FR" smtClean="0"/>
              <a:pPr/>
              <a:t>12/10/2018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322B-5DAB-4F92-95E5-53A2A340C59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CE96-651E-4664-930C-2B408332A760}" type="datetimeFigureOut">
              <a:rPr lang="fr-FR" smtClean="0"/>
              <a:pPr/>
              <a:t>12/10/2018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322B-5DAB-4F92-95E5-53A2A340C59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CE96-651E-4664-930C-2B408332A760}" type="datetimeFigureOut">
              <a:rPr lang="fr-FR" smtClean="0"/>
              <a:pPr/>
              <a:t>12/10/2018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322B-5DAB-4F92-95E5-53A2A340C59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CE96-651E-4664-930C-2B408332A760}" type="datetimeFigureOut">
              <a:rPr lang="fr-FR" smtClean="0"/>
              <a:pPr/>
              <a:t>12/10/2018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322B-5DAB-4F92-95E5-53A2A340C59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CE96-651E-4664-930C-2B408332A760}" type="datetimeFigureOut">
              <a:rPr lang="fr-FR" smtClean="0"/>
              <a:pPr/>
              <a:t>12/10/2018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322B-5DAB-4F92-95E5-53A2A340C59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CE96-651E-4664-930C-2B408332A760}" type="datetimeFigureOut">
              <a:rPr lang="fr-FR" smtClean="0"/>
              <a:pPr/>
              <a:t>12/10/2018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322B-5DAB-4F92-95E5-53A2A340C59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CE96-651E-4664-930C-2B408332A760}" type="datetimeFigureOut">
              <a:rPr lang="fr-FR" smtClean="0"/>
              <a:pPr/>
              <a:t>12/10/2018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322B-5DAB-4F92-95E5-53A2A340C59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5CE96-651E-4664-930C-2B408332A760}" type="datetimeFigureOut">
              <a:rPr lang="fr-FR" smtClean="0"/>
              <a:pPr/>
              <a:t>12/10/2018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322B-5DAB-4F92-95E5-53A2A340C59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5CE96-651E-4664-930C-2B408332A760}" type="datetimeFigureOut">
              <a:rPr lang="fr-FR" smtClean="0"/>
              <a:pPr/>
              <a:t>12/10/2018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F322B-5DAB-4F92-95E5-53A2A340C59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42910" y="1571612"/>
            <a:ext cx="7772400" cy="1643073"/>
          </a:xfrm>
        </p:spPr>
        <p:txBody>
          <a:bodyPr>
            <a:normAutofit fontScale="90000"/>
          </a:bodyPr>
          <a:lstStyle/>
          <a:p>
            <a:r>
              <a:rPr lang="fr-FR" b="1" u="sng" dirty="0" smtClean="0"/>
              <a:t/>
            </a:r>
            <a:br>
              <a:rPr lang="fr-FR" b="1" u="sng" dirty="0" smtClean="0"/>
            </a:br>
            <a:r>
              <a:rPr lang="fr-FR" b="1" u="sng" dirty="0" smtClean="0"/>
              <a:t>PROGRAMME COI-ENERGIES</a:t>
            </a:r>
            <a:br>
              <a:rPr lang="fr-FR" b="1" u="sng" dirty="0" smtClean="0"/>
            </a:br>
            <a:r>
              <a:rPr lang="fr-FR" sz="2700" b="1" u="sng" dirty="0" smtClean="0"/>
              <a:t>Atelier </a:t>
            </a:r>
            <a:r>
              <a:rPr lang="fr-FR" sz="2700" b="1" u="sng" dirty="0"/>
              <a:t>à Madagascar</a:t>
            </a:r>
            <a:r>
              <a:rPr lang="fr-FR" sz="2700" dirty="0"/>
              <a:t/>
            </a:r>
            <a:br>
              <a:rPr lang="fr-FR" sz="2700" dirty="0"/>
            </a:br>
            <a:r>
              <a:rPr lang="fr-FR" sz="2700" b="1" dirty="0"/>
              <a:t>2 octobre </a:t>
            </a:r>
            <a:r>
              <a:rPr lang="fr-FR" sz="2700" b="1" dirty="0" smtClean="0"/>
              <a:t>2018</a:t>
            </a:r>
            <a:br>
              <a:rPr lang="fr-FR" sz="2700" b="1" dirty="0" smtClean="0"/>
            </a:br>
            <a:r>
              <a:rPr lang="fr-FR" sz="1000" b="1" dirty="0" smtClean="0"/>
              <a:t/>
            </a:r>
            <a:br>
              <a:rPr lang="fr-FR" sz="1000" b="1" dirty="0" smtClean="0"/>
            </a:br>
            <a:r>
              <a:rPr lang="fr-FR" sz="2200" b="1" dirty="0" smtClean="0"/>
              <a:t>Véronique Duchenne, Directrice/Pays - Comores</a:t>
            </a:r>
            <a:br>
              <a:rPr lang="fr-FR" sz="2200" b="1" dirty="0" smtClean="0"/>
            </a:br>
            <a:r>
              <a:rPr lang="fr-FR" sz="2200" b="1" u="sng" dirty="0" smtClean="0"/>
              <a:t>ONG Initiative Développement</a:t>
            </a:r>
            <a:r>
              <a:rPr lang="fr-FR" dirty="0"/>
              <a:t/>
            </a:r>
            <a:br>
              <a:rPr lang="fr-FR" dirty="0"/>
            </a:br>
            <a:r>
              <a:rPr lang="fr-FR" b="1" dirty="0"/>
              <a:t> 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28662" y="2928934"/>
            <a:ext cx="7143800" cy="2928958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fr-FR" sz="3000" b="1" dirty="0" smtClean="0"/>
              <a:t>FCE</a:t>
            </a:r>
            <a:r>
              <a:rPr lang="fr-FR" sz="3000" dirty="0" smtClean="0"/>
              <a:t> </a:t>
            </a:r>
          </a:p>
          <a:p>
            <a:pPr algn="l"/>
            <a:r>
              <a:rPr lang="fr-FR" sz="3000" dirty="0" smtClean="0"/>
              <a:t>« </a:t>
            </a:r>
            <a:r>
              <a:rPr lang="fr-FR" sz="3000" b="1" i="1" dirty="0" smtClean="0"/>
              <a:t>Projet Émergence d’une Filière Cuiseurs Économes</a:t>
            </a:r>
            <a:r>
              <a:rPr lang="fr-FR" sz="3000" dirty="0" smtClean="0"/>
              <a:t> » </a:t>
            </a:r>
            <a:br>
              <a:rPr lang="fr-FR" sz="3000" dirty="0" smtClean="0"/>
            </a:br>
            <a:endParaRPr lang="fr-FR" sz="3000" dirty="0" smtClean="0"/>
          </a:p>
          <a:p>
            <a:pPr algn="l"/>
            <a:r>
              <a:rPr lang="fr-FR" sz="3000" b="1" dirty="0" smtClean="0"/>
              <a:t>FYDAFE</a:t>
            </a:r>
            <a:r>
              <a:rPr lang="fr-FR" sz="3000" dirty="0" smtClean="0"/>
              <a:t> </a:t>
            </a:r>
          </a:p>
          <a:p>
            <a:pPr algn="l"/>
            <a:r>
              <a:rPr lang="fr-FR" sz="3000" dirty="0" smtClean="0"/>
              <a:t>« </a:t>
            </a:r>
            <a:r>
              <a:rPr lang="fr-FR" sz="3000" b="1" i="1" dirty="0" smtClean="0"/>
              <a:t>Projet Filière Ylang-ylang et distillation à foyer économe</a:t>
            </a:r>
            <a:r>
              <a:rPr lang="fr-FR" sz="3000" dirty="0" smtClean="0"/>
              <a:t> »</a:t>
            </a:r>
          </a:p>
          <a:p>
            <a:pPr algn="l"/>
            <a:endParaRPr lang="fr-FR" sz="2400" dirty="0"/>
          </a:p>
        </p:txBody>
      </p:sp>
      <p:pic>
        <p:nvPicPr>
          <p:cNvPr id="4" name="Image 3" descr="Logo ID Oran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331558" cy="7857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428604"/>
            <a:ext cx="8358246" cy="1643074"/>
          </a:xfrm>
        </p:spPr>
        <p:txBody>
          <a:bodyPr>
            <a:normAutofit fontScale="90000"/>
          </a:bodyPr>
          <a:lstStyle/>
          <a:p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b="1" dirty="0" smtClean="0"/>
              <a:t>INITIATIVE DEVELOPPEMENT</a:t>
            </a:r>
            <a:br>
              <a:rPr lang="fr-FR" b="1" dirty="0" smtClean="0"/>
            </a:br>
            <a:r>
              <a:rPr lang="fr-FR" b="1" dirty="0" smtClean="0"/>
              <a:t>à </a:t>
            </a:r>
            <a:r>
              <a:rPr lang="fr-FR" b="1" u="sng" dirty="0" smtClean="0"/>
              <a:t>Anjouan</a:t>
            </a:r>
            <a:r>
              <a:rPr lang="fr-FR" b="1" dirty="0" smtClean="0"/>
              <a:t> (Union des Comores)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sz="3600" dirty="0" smtClean="0"/>
              <a:t>Objectifs poursuivis à travers ces 2 projets :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785786" y="3071810"/>
            <a:ext cx="3571900" cy="3357586"/>
          </a:xfrm>
        </p:spPr>
        <p:txBody>
          <a:bodyPr>
            <a:noAutofit/>
          </a:bodyPr>
          <a:lstStyle/>
          <a:p>
            <a:pPr algn="l"/>
            <a:r>
              <a:rPr lang="fr-FR" sz="2800" b="1" dirty="0" smtClean="0"/>
              <a:t>O1 : </a:t>
            </a:r>
            <a:r>
              <a:rPr lang="fr-FR" sz="2800" b="1" u="sng" dirty="0" smtClean="0"/>
              <a:t>Lutter contre la déforestation </a:t>
            </a:r>
            <a:r>
              <a:rPr lang="fr-FR" sz="2800" b="1" dirty="0" smtClean="0"/>
              <a:t>(environnement)</a:t>
            </a:r>
            <a:r>
              <a:rPr lang="fr-FR" sz="2800" dirty="0" smtClean="0"/>
              <a:t/>
            </a:r>
            <a:br>
              <a:rPr lang="fr-FR" sz="2800" dirty="0" smtClean="0"/>
            </a:br>
            <a:endParaRPr lang="fr-FR" sz="2800" dirty="0" smtClean="0"/>
          </a:p>
          <a:p>
            <a:pPr algn="l"/>
            <a:r>
              <a:rPr lang="fr-FR" sz="2800" b="1" dirty="0" smtClean="0"/>
              <a:t>O2 : </a:t>
            </a:r>
            <a:r>
              <a:rPr lang="fr-FR" sz="2800" b="1" u="sng" dirty="0" smtClean="0"/>
              <a:t>Renforcer des filières locales </a:t>
            </a:r>
            <a:r>
              <a:rPr lang="fr-FR" sz="2800" b="1" dirty="0" smtClean="0"/>
              <a:t>(économie)</a:t>
            </a:r>
            <a:endParaRPr lang="fr-FR" sz="2800" dirty="0"/>
          </a:p>
        </p:txBody>
      </p:sp>
      <p:pic>
        <p:nvPicPr>
          <p:cNvPr id="4" name="Image 3" descr="Logo ID Oran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331558" cy="785794"/>
          </a:xfrm>
          <a:prstGeom prst="rect">
            <a:avLst/>
          </a:prstGeom>
        </p:spPr>
      </p:pic>
      <p:pic>
        <p:nvPicPr>
          <p:cNvPr id="6" name="Image 5" descr="ID-UDC_Site-UDAFE-Anjouan_Dhihari_28.09.2017.jpg"/>
          <p:cNvPicPr>
            <a:picLocks noChangeAspect="1"/>
          </p:cNvPicPr>
          <p:nvPr/>
        </p:nvPicPr>
        <p:blipFill>
          <a:blip r:embed="rId3" cstate="print"/>
          <a:srcRect b="9772"/>
          <a:stretch>
            <a:fillRect/>
          </a:stretch>
        </p:blipFill>
        <p:spPr>
          <a:xfrm>
            <a:off x="4286248" y="3071810"/>
            <a:ext cx="4488609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857232"/>
            <a:ext cx="8358246" cy="1500198"/>
          </a:xfrm>
        </p:spPr>
        <p:txBody>
          <a:bodyPr>
            <a:normAutofit fontScale="90000"/>
          </a:bodyPr>
          <a:lstStyle/>
          <a:p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b="1" dirty="0"/>
              <a:t> 1. VOLET </a:t>
            </a:r>
            <a:r>
              <a:rPr lang="fr-FR" b="1" dirty="0" smtClean="0"/>
              <a:t>ENVIRONNEMENT</a:t>
            </a:r>
            <a:br>
              <a:rPr lang="fr-FR" b="1" dirty="0" smtClean="0"/>
            </a:br>
            <a:r>
              <a:rPr lang="fr-FR" b="1" dirty="0" smtClean="0"/>
              <a:t>LUTTE </a:t>
            </a:r>
            <a:r>
              <a:rPr lang="fr-FR" b="1" dirty="0"/>
              <a:t>CONTRE LA DEFORESTATION </a:t>
            </a:r>
            <a:r>
              <a:rPr lang="fr-FR" dirty="0"/>
              <a:t/>
            </a:r>
            <a:br>
              <a:rPr lang="fr-FR" dirty="0"/>
            </a:br>
            <a:r>
              <a:rPr lang="fr-FR" b="1" dirty="0" smtClean="0"/>
              <a:t>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785786" y="2143116"/>
            <a:ext cx="7643866" cy="3495684"/>
          </a:xfrm>
        </p:spPr>
        <p:txBody>
          <a:bodyPr>
            <a:normAutofit lnSpcReduction="10000"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fr-FR" b="1" dirty="0" smtClean="0"/>
              <a:t>INNOVATIONS </a:t>
            </a:r>
            <a:r>
              <a:rPr lang="fr-FR" b="1" dirty="0"/>
              <a:t>TECHNOLOGIQUES ADAPTEES AU CONTEXTE</a:t>
            </a:r>
            <a:endParaRPr lang="fr-FR" dirty="0"/>
          </a:p>
          <a:p>
            <a:pPr marL="514350" indent="-514350" algn="l">
              <a:buFont typeface="+mj-lt"/>
              <a:buAutoNum type="arabicPeriod"/>
            </a:pPr>
            <a:r>
              <a:rPr lang="fr-FR" b="1" dirty="0" smtClean="0"/>
              <a:t>REBOISEMENT</a:t>
            </a:r>
            <a:endParaRPr lang="fr-FR" dirty="0"/>
          </a:p>
          <a:p>
            <a:pPr marL="514350" indent="-514350" algn="l">
              <a:buFont typeface="+mj-lt"/>
              <a:buAutoNum type="arabicPeriod"/>
            </a:pPr>
            <a:r>
              <a:rPr lang="fr-FR" b="1" dirty="0" smtClean="0"/>
              <a:t>PROTECTION </a:t>
            </a:r>
            <a:r>
              <a:rPr lang="fr-FR" b="1" dirty="0"/>
              <a:t>DE LA RESSOURCE EAU</a:t>
            </a:r>
            <a:endParaRPr lang="fr-FR" dirty="0"/>
          </a:p>
          <a:p>
            <a:pPr marL="514350" indent="-514350" algn="l">
              <a:buFont typeface="+mj-lt"/>
              <a:buAutoNum type="arabicPeriod"/>
            </a:pPr>
            <a:r>
              <a:rPr lang="fr-FR" b="1" dirty="0" smtClean="0"/>
              <a:t>CONSCIENTIATION </a:t>
            </a:r>
            <a:r>
              <a:rPr lang="fr-FR" b="1" dirty="0"/>
              <a:t>DES DECIDEURS ET DES POPULATIONS SUR LES ENJEUX ENVIRONNEMENTAUX</a:t>
            </a:r>
            <a:endParaRPr lang="fr-FR" dirty="0"/>
          </a:p>
          <a:p>
            <a:endParaRPr lang="fr-FR" b="1" dirty="0" smtClean="0"/>
          </a:p>
        </p:txBody>
      </p:sp>
      <p:pic>
        <p:nvPicPr>
          <p:cNvPr id="4" name="Image 3" descr="Logo ID Oran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331558" cy="7857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857232"/>
            <a:ext cx="8358246" cy="1500198"/>
          </a:xfrm>
        </p:spPr>
        <p:txBody>
          <a:bodyPr>
            <a:normAutofit fontScale="90000"/>
          </a:bodyPr>
          <a:lstStyle/>
          <a:p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b="1" dirty="0"/>
              <a:t> 1. VOLET </a:t>
            </a:r>
            <a:r>
              <a:rPr lang="fr-FR" b="1" dirty="0" smtClean="0"/>
              <a:t>ENVIRONNEMENT</a:t>
            </a:r>
            <a:br>
              <a:rPr lang="fr-FR" b="1" dirty="0" smtClean="0"/>
            </a:br>
            <a:r>
              <a:rPr lang="fr-FR" b="1" dirty="0" smtClean="0"/>
              <a:t>LUTTE </a:t>
            </a:r>
            <a:r>
              <a:rPr lang="fr-FR" b="1" dirty="0"/>
              <a:t>CONTRE LA DEFORESTATION </a:t>
            </a:r>
            <a:r>
              <a:rPr lang="fr-FR" dirty="0"/>
              <a:t/>
            </a:r>
            <a:br>
              <a:rPr lang="fr-FR" dirty="0"/>
            </a:br>
            <a:r>
              <a:rPr lang="fr-FR" b="1" dirty="0" smtClean="0"/>
              <a:t>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28596" y="1857364"/>
            <a:ext cx="4786346" cy="1357322"/>
          </a:xfrm>
        </p:spPr>
        <p:txBody>
          <a:bodyPr>
            <a:normAutofit fontScale="92500" lnSpcReduction="10000"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fr-FR" b="1" dirty="0" smtClean="0"/>
              <a:t>INNOVATIONS </a:t>
            </a:r>
            <a:r>
              <a:rPr lang="fr-FR" b="1" dirty="0"/>
              <a:t>TECHNOLOGIQUES ADAPTEES AU </a:t>
            </a:r>
            <a:r>
              <a:rPr lang="fr-FR" b="1" dirty="0" smtClean="0"/>
              <a:t>CONTEXTE</a:t>
            </a:r>
            <a:endParaRPr lang="fr-FR" dirty="0"/>
          </a:p>
        </p:txBody>
      </p:sp>
      <p:pic>
        <p:nvPicPr>
          <p:cNvPr id="4" name="Image 3" descr="Logo ID Oran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331558" cy="785794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3214686"/>
            <a:ext cx="450056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UNITES DE DISTILLATION A FOYERS ECONOMES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POUR LA PRODUCTION HE D’YLANG-YLANG (</a:t>
            </a:r>
            <a:r>
              <a:rPr kumimoji="0" lang="fr-FR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UDAFE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)</a:t>
            </a:r>
          </a:p>
        </p:txBody>
      </p:sp>
      <p:pic>
        <p:nvPicPr>
          <p:cNvPr id="6" name="Image 5" descr="qsz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3504" y="1785926"/>
            <a:ext cx="3643320" cy="4857760"/>
          </a:xfrm>
          <a:prstGeom prst="rect">
            <a:avLst/>
          </a:prstGeom>
        </p:spPr>
      </p:pic>
      <p:pic>
        <p:nvPicPr>
          <p:cNvPr id="10" name="Image 9" descr="imag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488" y="4500570"/>
            <a:ext cx="2143125" cy="214312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sfhk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  <p:pic>
        <p:nvPicPr>
          <p:cNvPr id="10" name="Image 9" descr="image2po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  <p:pic>
        <p:nvPicPr>
          <p:cNvPr id="11" name="Image 10" descr="sdfgjkl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  <p:pic>
        <p:nvPicPr>
          <p:cNvPr id="12" name="Image 11" descr="xxw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857232"/>
            <a:ext cx="8358246" cy="1500198"/>
          </a:xfrm>
        </p:spPr>
        <p:txBody>
          <a:bodyPr>
            <a:normAutofit fontScale="90000"/>
          </a:bodyPr>
          <a:lstStyle/>
          <a:p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b="1" dirty="0"/>
              <a:t> 1. VOLET </a:t>
            </a:r>
            <a:r>
              <a:rPr lang="fr-FR" b="1" dirty="0" smtClean="0"/>
              <a:t>ENVIRONNEMENT</a:t>
            </a:r>
            <a:br>
              <a:rPr lang="fr-FR" b="1" dirty="0" smtClean="0"/>
            </a:br>
            <a:r>
              <a:rPr lang="fr-FR" b="1" dirty="0" smtClean="0"/>
              <a:t>LUTTE </a:t>
            </a:r>
            <a:r>
              <a:rPr lang="fr-FR" b="1" dirty="0"/>
              <a:t>CONTRE LA DEFORESTATION </a:t>
            </a:r>
            <a:r>
              <a:rPr lang="fr-FR" dirty="0"/>
              <a:t/>
            </a:r>
            <a:br>
              <a:rPr lang="fr-FR" dirty="0"/>
            </a:br>
            <a:r>
              <a:rPr lang="fr-FR" b="1" dirty="0" smtClean="0"/>
              <a:t>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85720" y="2000240"/>
            <a:ext cx="6643734" cy="1357322"/>
          </a:xfrm>
        </p:spPr>
        <p:txBody>
          <a:bodyPr>
            <a:norm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fr-FR" b="1" dirty="0" smtClean="0"/>
              <a:t>INNOVATIONS </a:t>
            </a:r>
            <a:r>
              <a:rPr lang="fr-FR" b="1" dirty="0"/>
              <a:t>TECHNOLOGIQUES ADAPTEES AU </a:t>
            </a:r>
            <a:r>
              <a:rPr lang="fr-FR" b="1" dirty="0" smtClean="0"/>
              <a:t>CONTEXTE</a:t>
            </a:r>
            <a:endParaRPr lang="fr-FR" dirty="0"/>
          </a:p>
        </p:txBody>
      </p:sp>
      <p:pic>
        <p:nvPicPr>
          <p:cNvPr id="4" name="Image 3" descr="Logo ID Oran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331558" cy="785794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3071810"/>
            <a:ext cx="871540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CUISEURS ECONOMES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 (USAGE DOMESTIQUE + USAGE PRODUCTIF, PAR EX. RESTAURATEURS)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 </a:t>
            </a:r>
          </a:p>
        </p:txBody>
      </p:sp>
      <p:pic>
        <p:nvPicPr>
          <p:cNvPr id="8" name="Image 7" descr="Bako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4143380"/>
            <a:ext cx="8418986" cy="25003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857232"/>
            <a:ext cx="8358246" cy="1500198"/>
          </a:xfrm>
        </p:spPr>
        <p:txBody>
          <a:bodyPr>
            <a:normAutofit fontScale="90000"/>
          </a:bodyPr>
          <a:lstStyle/>
          <a:p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b="1" dirty="0"/>
              <a:t> 1. VOLET </a:t>
            </a:r>
            <a:r>
              <a:rPr lang="fr-FR" b="1" dirty="0" smtClean="0"/>
              <a:t>ENVIRONNEMENT</a:t>
            </a:r>
            <a:br>
              <a:rPr lang="fr-FR" b="1" dirty="0" smtClean="0"/>
            </a:br>
            <a:r>
              <a:rPr lang="fr-FR" b="1" dirty="0" smtClean="0"/>
              <a:t>LUTTE </a:t>
            </a:r>
            <a:r>
              <a:rPr lang="fr-FR" b="1" dirty="0"/>
              <a:t>CONTRE LA DEFORESTATION </a:t>
            </a:r>
            <a:r>
              <a:rPr lang="fr-FR" dirty="0"/>
              <a:t/>
            </a:r>
            <a:br>
              <a:rPr lang="fr-FR" dirty="0"/>
            </a:br>
            <a:r>
              <a:rPr lang="fr-FR" b="1" dirty="0" smtClean="0"/>
              <a:t>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28596" y="1857364"/>
            <a:ext cx="7858180" cy="1000132"/>
          </a:xfrm>
        </p:spPr>
        <p:txBody>
          <a:bodyPr>
            <a:normAutofit lnSpcReduction="10000"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fr-FR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INNOVATIONS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TECHNOLOGIQUES ADAPTEES AU </a:t>
            </a:r>
            <a:r>
              <a:rPr lang="fr-FR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CONTEXTE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Image 3" descr="Logo ID Oran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331558" cy="78579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14282" y="3214686"/>
            <a:ext cx="64294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/>
            <a:r>
              <a:rPr lang="fr-FR" sz="2800" b="1" u="sng" dirty="0" smtClean="0"/>
              <a:t>DEFIS-ACTIONS</a:t>
            </a:r>
            <a:r>
              <a:rPr lang="fr-FR" sz="2800" b="1" dirty="0" smtClean="0"/>
              <a:t> :</a:t>
            </a:r>
          </a:p>
          <a:p>
            <a:pPr marL="342900" lvl="0" indent="-342900">
              <a:buFont typeface="+mj-lt"/>
              <a:buAutoNum type="arabicPeriod"/>
            </a:pPr>
            <a:r>
              <a:rPr lang="fr-FR" sz="2800" dirty="0" smtClean="0"/>
              <a:t>Prototypage </a:t>
            </a:r>
            <a:r>
              <a:rPr lang="fr-FR" sz="2800" dirty="0"/>
              <a:t>(nombreux essais</a:t>
            </a:r>
            <a:r>
              <a:rPr lang="fr-FR" sz="2800" dirty="0" smtClean="0"/>
              <a:t>)</a:t>
            </a:r>
            <a:endParaRPr lang="fr-FR" sz="2800" dirty="0"/>
          </a:p>
          <a:p>
            <a:pPr marL="342900" lvl="0" indent="-342900">
              <a:buFont typeface="+mj-lt"/>
              <a:buAutoNum type="arabicPeriod"/>
            </a:pPr>
            <a:r>
              <a:rPr lang="fr-FR" sz="2800" dirty="0"/>
              <a:t>Efficacité énergétique maximale</a:t>
            </a:r>
          </a:p>
          <a:p>
            <a:pPr marL="342900" lvl="0" indent="-342900">
              <a:buFont typeface="+mj-lt"/>
              <a:buAutoNum type="arabicPeriod"/>
            </a:pPr>
            <a:r>
              <a:rPr lang="fr-FR" sz="2800" dirty="0"/>
              <a:t>Cohérence avec le </a:t>
            </a:r>
            <a:r>
              <a:rPr lang="fr-FR" sz="2800" dirty="0" smtClean="0"/>
              <a:t>contexte</a:t>
            </a:r>
            <a:endParaRPr lang="fr-FR" sz="2800" dirty="0"/>
          </a:p>
          <a:p>
            <a:pPr marL="342900" indent="-342900">
              <a:buFont typeface="+mj-lt"/>
              <a:buAutoNum type="arabicPeriod"/>
            </a:pPr>
            <a:r>
              <a:rPr lang="fr-FR" sz="2800" dirty="0"/>
              <a:t>Diffusion d’une masse </a:t>
            </a:r>
            <a:r>
              <a:rPr lang="fr-FR" sz="2800" dirty="0" smtClean="0"/>
              <a:t>critique</a:t>
            </a:r>
            <a:endParaRPr lang="fr-FR" sz="2800" dirty="0"/>
          </a:p>
        </p:txBody>
      </p:sp>
      <p:sp>
        <p:nvSpPr>
          <p:cNvPr id="10" name="Ellipse 9"/>
          <p:cNvSpPr/>
          <p:nvPr/>
        </p:nvSpPr>
        <p:spPr>
          <a:xfrm>
            <a:off x="5357818" y="2928934"/>
            <a:ext cx="3101793" cy="3357586"/>
          </a:xfrm>
          <a:prstGeom prst="ellipse">
            <a:avLst/>
          </a:prstGeom>
          <a:blipFill rotWithShape="0"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Logo ID Oran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331558" cy="78579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14282" y="5214950"/>
            <a:ext cx="42862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itchFamily="34" charset="0"/>
              <a:buChar char="•"/>
            </a:pPr>
            <a:r>
              <a:rPr lang="fr-FR" sz="2800" dirty="0" smtClean="0">
                <a:latin typeface="+mj-lt"/>
              </a:rPr>
              <a:t>Des distillateurs investissent (ici 3 UDAFE sur le même site)</a:t>
            </a:r>
            <a:endParaRPr lang="fr-FR" sz="28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857232"/>
            <a:ext cx="8358246" cy="1500198"/>
          </a:xfrm>
        </p:spPr>
        <p:txBody>
          <a:bodyPr>
            <a:normAutofit fontScale="90000"/>
          </a:bodyPr>
          <a:lstStyle/>
          <a:p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b="1" dirty="0"/>
              <a:t> 1. VOLET </a:t>
            </a:r>
            <a:r>
              <a:rPr lang="fr-FR" b="1" dirty="0" smtClean="0"/>
              <a:t>ENVIRONNEMENT</a:t>
            </a:r>
            <a:br>
              <a:rPr lang="fr-FR" b="1" dirty="0" smtClean="0"/>
            </a:br>
            <a:r>
              <a:rPr lang="fr-FR" b="1" dirty="0" smtClean="0"/>
              <a:t>LUTTE </a:t>
            </a:r>
            <a:r>
              <a:rPr lang="fr-FR" b="1" dirty="0"/>
              <a:t>CONTRE LA DEFORESTATION </a:t>
            </a:r>
            <a:r>
              <a:rPr lang="fr-FR" dirty="0"/>
              <a:t/>
            </a:r>
            <a:br>
              <a:rPr lang="fr-FR" dirty="0"/>
            </a:br>
            <a:r>
              <a:rPr lang="fr-FR" b="1" dirty="0" smtClean="0"/>
              <a:t>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28596" y="1857364"/>
            <a:ext cx="7858180" cy="1000132"/>
          </a:xfrm>
        </p:spPr>
        <p:txBody>
          <a:bodyPr>
            <a:normAutofit lnSpcReduction="10000"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fr-FR" b="1" dirty="0" smtClean="0"/>
              <a:t>INNOVATIONS </a:t>
            </a:r>
            <a:r>
              <a:rPr lang="fr-FR" b="1" dirty="0"/>
              <a:t>TECHNOLOGIQUES ADAPTEES AU </a:t>
            </a:r>
            <a:r>
              <a:rPr lang="fr-FR" b="1" dirty="0" smtClean="0"/>
              <a:t>CONTEXTE</a:t>
            </a:r>
            <a:endParaRPr lang="fr-FR" dirty="0"/>
          </a:p>
        </p:txBody>
      </p:sp>
      <p:pic>
        <p:nvPicPr>
          <p:cNvPr id="4" name="Image 3" descr="Logo ID Oran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331558" cy="78579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71472" y="2928934"/>
            <a:ext cx="807249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/>
            <a:r>
              <a:rPr lang="fr-FR" sz="2800" b="1" u="sng" dirty="0" smtClean="0"/>
              <a:t>EFFETS</a:t>
            </a:r>
            <a:r>
              <a:rPr lang="fr-FR" sz="2800" b="1" dirty="0" smtClean="0"/>
              <a:t> :</a:t>
            </a:r>
          </a:p>
          <a:p>
            <a:pPr marL="514350" lvl="0" indent="-514350">
              <a:buFont typeface="+mj-lt"/>
              <a:buAutoNum type="arabicPeriod"/>
            </a:pPr>
            <a:r>
              <a:rPr lang="fr-FR" sz="2800" dirty="0"/>
              <a:t>50 à 70% en moins de bois consommé pour la cuisson et la distillation</a:t>
            </a:r>
          </a:p>
          <a:p>
            <a:pPr marL="514350" lvl="0" indent="-514350">
              <a:buFont typeface="+mj-lt"/>
              <a:buAutoNum type="arabicPeriod"/>
            </a:pPr>
            <a:r>
              <a:rPr lang="fr-FR" sz="2800" dirty="0"/>
              <a:t>Arbres épargnés (33 manguiers par an/UDAFE)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 dirty="0"/>
              <a:t>Réduction des émissions de CO2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image3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2192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857232"/>
            <a:ext cx="8358246" cy="1500198"/>
          </a:xfrm>
        </p:spPr>
        <p:txBody>
          <a:bodyPr>
            <a:normAutofit fontScale="90000"/>
          </a:bodyPr>
          <a:lstStyle/>
          <a:p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b="1" dirty="0"/>
              <a:t> 1. VOLET </a:t>
            </a:r>
            <a:r>
              <a:rPr lang="fr-FR" b="1" dirty="0" smtClean="0"/>
              <a:t>ENVIRONNEMENT</a:t>
            </a:r>
            <a:br>
              <a:rPr lang="fr-FR" b="1" dirty="0" smtClean="0"/>
            </a:br>
            <a:r>
              <a:rPr lang="fr-FR" b="1" dirty="0" smtClean="0"/>
              <a:t>LUTTE </a:t>
            </a:r>
            <a:r>
              <a:rPr lang="fr-FR" b="1" dirty="0"/>
              <a:t>CONTRE LA DEFORESTATION </a:t>
            </a:r>
            <a:r>
              <a:rPr lang="fr-FR" dirty="0"/>
              <a:t/>
            </a:r>
            <a:br>
              <a:rPr lang="fr-FR" dirty="0"/>
            </a:br>
            <a:r>
              <a:rPr lang="fr-FR" b="1" dirty="0" smtClean="0"/>
              <a:t>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28662" y="1857364"/>
            <a:ext cx="4786346" cy="571504"/>
          </a:xfrm>
        </p:spPr>
        <p:txBody>
          <a:bodyPr>
            <a:normAutofit lnSpcReduction="10000"/>
          </a:bodyPr>
          <a:lstStyle/>
          <a:p>
            <a:pPr marL="514350" indent="-514350" algn="l"/>
            <a:r>
              <a:rPr lang="fr-FR" b="1" dirty="0" smtClean="0">
                <a:solidFill>
                  <a:srgbClr val="00B050"/>
                </a:solidFill>
              </a:rPr>
              <a:t>2. REBOISEMENT</a:t>
            </a:r>
            <a:endParaRPr lang="fr-FR" dirty="0">
              <a:solidFill>
                <a:srgbClr val="00B050"/>
              </a:solidFill>
            </a:endParaRPr>
          </a:p>
        </p:txBody>
      </p:sp>
      <p:pic>
        <p:nvPicPr>
          <p:cNvPr id="4" name="Image 3" descr="Logo ID Oran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331558" cy="78579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00100" y="2357430"/>
            <a:ext cx="464347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/>
            <a:r>
              <a:rPr lang="fr-FR" sz="2800" b="1" u="sng" dirty="0" smtClean="0"/>
              <a:t>DEFIS-ACTIONS :</a:t>
            </a:r>
          </a:p>
          <a:p>
            <a:pPr marL="342900" lvl="0" indent="-342900"/>
            <a:endParaRPr lang="fr-FR" sz="2400" b="1" dirty="0" smtClean="0"/>
          </a:p>
        </p:txBody>
      </p:sp>
      <p:sp>
        <p:nvSpPr>
          <p:cNvPr id="7" name="Rectangle 6"/>
          <p:cNvSpPr/>
          <p:nvPr/>
        </p:nvSpPr>
        <p:spPr>
          <a:xfrm>
            <a:off x="1000100" y="2857496"/>
            <a:ext cx="6643734" cy="1571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fr-FR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Pépinières (choix des espèces, etc.) </a:t>
            </a:r>
          </a:p>
          <a:p>
            <a:pPr marL="514350" lvl="0" indent="-514350">
              <a:buFont typeface="+mj-lt"/>
              <a:buAutoNum type="arabicPeriod"/>
            </a:pPr>
            <a:r>
              <a:rPr lang="fr-FR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Campagnes de </a:t>
            </a:r>
            <a:r>
              <a:rPr lang="fr-FR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plantation</a:t>
            </a:r>
            <a:endParaRPr lang="fr-FR" sz="3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Suivi des arbustes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image1pp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857232"/>
            <a:ext cx="8358246" cy="1500198"/>
          </a:xfrm>
        </p:spPr>
        <p:txBody>
          <a:bodyPr>
            <a:normAutofit fontScale="90000"/>
          </a:bodyPr>
          <a:lstStyle/>
          <a:p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b="1" dirty="0"/>
              <a:t> 1. VOLET </a:t>
            </a:r>
            <a:r>
              <a:rPr lang="fr-FR" b="1" dirty="0" smtClean="0"/>
              <a:t>ENVIRONNEMENT</a:t>
            </a:r>
            <a:br>
              <a:rPr lang="fr-FR" b="1" dirty="0" smtClean="0"/>
            </a:br>
            <a:r>
              <a:rPr lang="fr-FR" b="1" dirty="0" smtClean="0"/>
              <a:t>LUTTE </a:t>
            </a:r>
            <a:r>
              <a:rPr lang="fr-FR" b="1" dirty="0"/>
              <a:t>CONTRE LA DEFORESTATION </a:t>
            </a:r>
            <a:r>
              <a:rPr lang="fr-FR" dirty="0"/>
              <a:t/>
            </a:r>
            <a:br>
              <a:rPr lang="fr-FR" dirty="0"/>
            </a:br>
            <a:r>
              <a:rPr lang="fr-FR" b="1" dirty="0" smtClean="0"/>
              <a:t>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28596" y="1857364"/>
            <a:ext cx="7858180" cy="1000132"/>
          </a:xfrm>
        </p:spPr>
        <p:txBody>
          <a:bodyPr>
            <a:normAutofit/>
          </a:bodyPr>
          <a:lstStyle/>
          <a:p>
            <a:pPr marL="514350" indent="-514350" algn="l"/>
            <a:r>
              <a:rPr lang="fr-FR" b="1" dirty="0" smtClean="0">
                <a:solidFill>
                  <a:schemeClr val="tx1"/>
                </a:solidFill>
              </a:rPr>
              <a:t>2. REBOISEMENT</a:t>
            </a:r>
            <a:endParaRPr lang="fr-FR" b="1" dirty="0">
              <a:solidFill>
                <a:schemeClr val="tx1"/>
              </a:solidFill>
            </a:endParaRPr>
          </a:p>
        </p:txBody>
      </p:sp>
      <p:pic>
        <p:nvPicPr>
          <p:cNvPr id="4" name="Image 3" descr="Logo ID Oran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331558" cy="78579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71472" y="3071810"/>
            <a:ext cx="6143668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/>
            <a:r>
              <a:rPr lang="fr-FR" sz="2800" b="1" u="sng" dirty="0" smtClean="0">
                <a:solidFill>
                  <a:schemeClr val="bg1"/>
                </a:solidFill>
              </a:rPr>
              <a:t>EFFETS</a:t>
            </a:r>
            <a:r>
              <a:rPr lang="fr-FR" sz="2800" b="1" dirty="0" smtClean="0">
                <a:solidFill>
                  <a:schemeClr val="bg1"/>
                </a:solidFill>
              </a:rPr>
              <a:t> :</a:t>
            </a:r>
          </a:p>
          <a:p>
            <a:pPr marL="514350" lvl="0" indent="-514350">
              <a:buFont typeface="+mj-lt"/>
              <a:buAutoNum type="arabicPeriod"/>
            </a:pPr>
            <a:r>
              <a:rPr lang="fr-FR" sz="3200" b="1" dirty="0" smtClean="0">
                <a:solidFill>
                  <a:schemeClr val="bg1"/>
                </a:solidFill>
              </a:rPr>
              <a:t>Qualité des sols</a:t>
            </a:r>
          </a:p>
          <a:p>
            <a:pPr marL="514350" lvl="0" indent="-514350">
              <a:buFont typeface="+mj-lt"/>
              <a:buAutoNum type="arabicPeriod"/>
            </a:pPr>
            <a:r>
              <a:rPr lang="fr-FR" sz="3200" b="1" dirty="0" smtClean="0">
                <a:solidFill>
                  <a:schemeClr val="bg1"/>
                </a:solidFill>
              </a:rPr>
              <a:t>Erosion</a:t>
            </a:r>
            <a:endParaRPr lang="fr-FR" sz="3200" b="1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3200" b="1" dirty="0" smtClean="0">
                <a:solidFill>
                  <a:schemeClr val="bg1"/>
                </a:solidFill>
              </a:rPr>
              <a:t>Ressources </a:t>
            </a:r>
            <a:r>
              <a:rPr lang="fr-FR" sz="3200" b="1" dirty="0">
                <a:solidFill>
                  <a:schemeClr val="bg1"/>
                </a:solidFill>
              </a:rPr>
              <a:t>en bois énergie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857232"/>
            <a:ext cx="8358246" cy="1500198"/>
          </a:xfrm>
        </p:spPr>
        <p:txBody>
          <a:bodyPr>
            <a:normAutofit fontScale="90000"/>
          </a:bodyPr>
          <a:lstStyle/>
          <a:p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b="1" dirty="0"/>
              <a:t> 1. VOLET </a:t>
            </a:r>
            <a:r>
              <a:rPr lang="fr-FR" b="1" dirty="0" smtClean="0"/>
              <a:t>ENVIRONNEMENT</a:t>
            </a:r>
            <a:br>
              <a:rPr lang="fr-FR" b="1" dirty="0" smtClean="0"/>
            </a:br>
            <a:r>
              <a:rPr lang="fr-FR" b="1" dirty="0" smtClean="0"/>
              <a:t>LUTTE </a:t>
            </a:r>
            <a:r>
              <a:rPr lang="fr-FR" b="1" dirty="0"/>
              <a:t>CONTRE LA DEFORESTATION </a:t>
            </a:r>
            <a:r>
              <a:rPr lang="fr-FR" dirty="0"/>
              <a:t/>
            </a:r>
            <a:br>
              <a:rPr lang="fr-FR" dirty="0"/>
            </a:br>
            <a:r>
              <a:rPr lang="fr-FR" b="1" dirty="0" smtClean="0"/>
              <a:t>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28596" y="2285992"/>
            <a:ext cx="8143932" cy="4214842"/>
          </a:xfrm>
        </p:spPr>
        <p:txBody>
          <a:bodyPr>
            <a:noAutofit/>
          </a:bodyPr>
          <a:lstStyle/>
          <a:p>
            <a:pPr algn="l"/>
            <a:r>
              <a:rPr lang="fr-FR" b="1" dirty="0">
                <a:solidFill>
                  <a:schemeClr val="bg1">
                    <a:lumMod val="65000"/>
                  </a:schemeClr>
                </a:solidFill>
              </a:rPr>
              <a:t>C. PROTECTION DE LA RESSOURCE EAU</a:t>
            </a:r>
            <a:endParaRPr lang="fr-FR" dirty="0">
              <a:solidFill>
                <a:schemeClr val="bg1">
                  <a:lumMod val="65000"/>
                </a:schemeClr>
              </a:solidFill>
            </a:endParaRPr>
          </a:p>
          <a:p>
            <a:pPr lvl="0" algn="l"/>
            <a:r>
              <a:rPr lang="fr-FR" sz="2800" dirty="0" smtClean="0">
                <a:solidFill>
                  <a:schemeClr val="tx1"/>
                </a:solidFill>
              </a:rPr>
              <a:t>La distillation consomme beaucoup d’eau</a:t>
            </a:r>
          </a:p>
          <a:p>
            <a:pPr lvl="0" algn="l"/>
            <a:endParaRPr lang="fr-FR" sz="2800" b="1" u="sng" dirty="0" smtClean="0">
              <a:solidFill>
                <a:schemeClr val="tx1"/>
              </a:solidFill>
            </a:endParaRPr>
          </a:p>
          <a:p>
            <a:pPr lvl="0" algn="l"/>
            <a:r>
              <a:rPr lang="fr-FR" sz="2800" b="1" u="sng" dirty="0" smtClean="0">
                <a:solidFill>
                  <a:schemeClr val="tx1"/>
                </a:solidFill>
              </a:rPr>
              <a:t>DEFIS-ACTIONS</a:t>
            </a:r>
          </a:p>
          <a:p>
            <a:pPr lvl="0" algn="l">
              <a:buFont typeface="Arial" pitchFamily="34" charset="0"/>
              <a:buChar char="•"/>
            </a:pPr>
            <a:r>
              <a:rPr lang="fr-FR" sz="2800" dirty="0" smtClean="0">
                <a:solidFill>
                  <a:schemeClr val="tx1"/>
                </a:solidFill>
              </a:rPr>
              <a:t>Réduction/rationalisation </a:t>
            </a:r>
            <a:r>
              <a:rPr lang="fr-FR" sz="2800" dirty="0">
                <a:solidFill>
                  <a:schemeClr val="tx1"/>
                </a:solidFill>
              </a:rPr>
              <a:t>de l’utilisation en </a:t>
            </a:r>
            <a:r>
              <a:rPr lang="fr-FR" sz="2800" dirty="0" smtClean="0">
                <a:solidFill>
                  <a:schemeClr val="tx1"/>
                </a:solidFill>
              </a:rPr>
              <a:t>eau</a:t>
            </a:r>
            <a:endParaRPr lang="fr-FR" sz="2800" u="sng" dirty="0" smtClean="0">
              <a:solidFill>
                <a:schemeClr val="tx1"/>
              </a:solidFill>
            </a:endParaRPr>
          </a:p>
          <a:p>
            <a:pPr lvl="0" algn="l"/>
            <a:r>
              <a:rPr lang="fr-FR" sz="2800" b="1" u="sng" dirty="0" smtClean="0">
                <a:solidFill>
                  <a:schemeClr val="tx1"/>
                </a:solidFill>
              </a:rPr>
              <a:t>EFFET</a:t>
            </a:r>
          </a:p>
          <a:p>
            <a:pPr lvl="0" algn="l">
              <a:buFont typeface="Arial" pitchFamily="34" charset="0"/>
              <a:buChar char="•"/>
            </a:pPr>
            <a:r>
              <a:rPr lang="fr-FR" sz="2800" dirty="0" smtClean="0">
                <a:solidFill>
                  <a:schemeClr val="tx1"/>
                </a:solidFill>
              </a:rPr>
              <a:t>Economie </a:t>
            </a:r>
            <a:r>
              <a:rPr lang="fr-FR" sz="2800" dirty="0">
                <a:solidFill>
                  <a:schemeClr val="tx1"/>
                </a:solidFill>
              </a:rPr>
              <a:t>de l’eau</a:t>
            </a:r>
          </a:p>
        </p:txBody>
      </p:sp>
      <p:pic>
        <p:nvPicPr>
          <p:cNvPr id="4" name="Image 3" descr="Logo ID Oran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331558" cy="7857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857232"/>
            <a:ext cx="8358246" cy="1500198"/>
          </a:xfrm>
        </p:spPr>
        <p:txBody>
          <a:bodyPr>
            <a:normAutofit fontScale="90000"/>
          </a:bodyPr>
          <a:lstStyle/>
          <a:p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b="1" dirty="0"/>
              <a:t> 1. VOLET </a:t>
            </a:r>
            <a:r>
              <a:rPr lang="fr-FR" b="1" dirty="0" smtClean="0"/>
              <a:t>ENVIRONNEMENT</a:t>
            </a:r>
            <a:br>
              <a:rPr lang="fr-FR" b="1" dirty="0" smtClean="0"/>
            </a:br>
            <a:r>
              <a:rPr lang="fr-FR" b="1" dirty="0" smtClean="0"/>
              <a:t>LUTTE </a:t>
            </a:r>
            <a:r>
              <a:rPr lang="fr-FR" b="1" dirty="0"/>
              <a:t>CONTRE LA DEFORESTATION </a:t>
            </a:r>
            <a:r>
              <a:rPr lang="fr-FR" dirty="0"/>
              <a:t/>
            </a:r>
            <a:br>
              <a:rPr lang="fr-FR" dirty="0"/>
            </a:br>
            <a:r>
              <a:rPr lang="fr-FR" b="1" dirty="0" smtClean="0"/>
              <a:t>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28596" y="1857364"/>
            <a:ext cx="8072494" cy="4643470"/>
          </a:xfrm>
        </p:spPr>
        <p:txBody>
          <a:bodyPr>
            <a:noAutofit/>
          </a:bodyPr>
          <a:lstStyle/>
          <a:p>
            <a:pPr algn="l"/>
            <a:r>
              <a:rPr lang="fr-FR" b="1" dirty="0"/>
              <a:t>D. CONSCIENTIATION </a:t>
            </a:r>
            <a:r>
              <a:rPr lang="fr-FR" b="1" dirty="0" smtClean="0"/>
              <a:t>SUR </a:t>
            </a:r>
            <a:r>
              <a:rPr lang="fr-FR" b="1" dirty="0"/>
              <a:t>LES ENJEUX </a:t>
            </a:r>
            <a:r>
              <a:rPr lang="fr-FR" b="1" dirty="0" smtClean="0"/>
              <a:t>ENVIRONNEMENTAUX</a:t>
            </a:r>
          </a:p>
          <a:p>
            <a:pPr algn="l"/>
            <a:r>
              <a:rPr lang="fr-FR" sz="2800" b="1" u="sng" dirty="0" smtClean="0">
                <a:solidFill>
                  <a:schemeClr val="tx1"/>
                </a:solidFill>
              </a:rPr>
              <a:t>DEFIS-ACTIONS</a:t>
            </a:r>
          </a:p>
          <a:p>
            <a:pPr marL="514350" lvl="0" indent="-514350" algn="l">
              <a:buFont typeface="+mj-lt"/>
              <a:buAutoNum type="arabicPeriod"/>
            </a:pPr>
            <a:r>
              <a:rPr lang="fr-FR" sz="2800" dirty="0">
                <a:solidFill>
                  <a:schemeClr val="tx1"/>
                </a:solidFill>
              </a:rPr>
              <a:t>Sensibilisation au changement climatique et aux solutions accessibles</a:t>
            </a:r>
          </a:p>
          <a:p>
            <a:pPr marL="514350" lvl="0" indent="-514350" algn="l">
              <a:buFont typeface="+mj-lt"/>
              <a:buAutoNum type="arabicPeriod"/>
            </a:pPr>
            <a:r>
              <a:rPr lang="fr-FR" sz="2800" dirty="0">
                <a:solidFill>
                  <a:schemeClr val="tx1"/>
                </a:solidFill>
              </a:rPr>
              <a:t>Actions au niveau communautaire </a:t>
            </a:r>
            <a:r>
              <a:rPr lang="fr-FR" sz="2800" dirty="0" smtClean="0">
                <a:solidFill>
                  <a:schemeClr val="tx1"/>
                </a:solidFill>
              </a:rPr>
              <a:t>(relais OSC)</a:t>
            </a:r>
            <a:endParaRPr lang="fr-FR" sz="2800" dirty="0">
              <a:solidFill>
                <a:schemeClr val="tx1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fr-FR" sz="2800" dirty="0">
                <a:solidFill>
                  <a:schemeClr val="tx1"/>
                </a:solidFill>
              </a:rPr>
              <a:t>Implication des autorités, des élus, des </a:t>
            </a:r>
            <a:r>
              <a:rPr lang="fr-FR" sz="2800" dirty="0" smtClean="0">
                <a:solidFill>
                  <a:schemeClr val="tx1"/>
                </a:solidFill>
              </a:rPr>
              <a:t>notables</a:t>
            </a:r>
          </a:p>
        </p:txBody>
      </p:sp>
      <p:pic>
        <p:nvPicPr>
          <p:cNvPr id="4" name="Image 3" descr="Logo ID Oran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331558" cy="785794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857232"/>
            <a:ext cx="8358246" cy="1500198"/>
          </a:xfrm>
        </p:spPr>
        <p:txBody>
          <a:bodyPr>
            <a:normAutofit fontScale="90000"/>
          </a:bodyPr>
          <a:lstStyle/>
          <a:p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b="1" dirty="0"/>
              <a:t> 1. VOLET </a:t>
            </a:r>
            <a:r>
              <a:rPr lang="fr-FR" b="1" dirty="0" smtClean="0"/>
              <a:t>ENVIRONNEMENT</a:t>
            </a:r>
            <a:br>
              <a:rPr lang="fr-FR" b="1" dirty="0" smtClean="0"/>
            </a:br>
            <a:r>
              <a:rPr lang="fr-FR" b="1" dirty="0" smtClean="0"/>
              <a:t>LUTTE </a:t>
            </a:r>
            <a:r>
              <a:rPr lang="fr-FR" b="1" dirty="0"/>
              <a:t>CONTRE LA DEFORESTATION </a:t>
            </a:r>
            <a:r>
              <a:rPr lang="fr-FR" dirty="0"/>
              <a:t/>
            </a:r>
            <a:br>
              <a:rPr lang="fr-FR" dirty="0"/>
            </a:br>
            <a:r>
              <a:rPr lang="fr-FR" b="1" dirty="0" smtClean="0"/>
              <a:t>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28596" y="1857364"/>
            <a:ext cx="8072494" cy="4643470"/>
          </a:xfrm>
        </p:spPr>
        <p:txBody>
          <a:bodyPr>
            <a:noAutofit/>
          </a:bodyPr>
          <a:lstStyle/>
          <a:p>
            <a:pPr algn="l"/>
            <a:r>
              <a:rPr lang="fr-FR" b="1" dirty="0"/>
              <a:t>D. CONSCIENTIATION </a:t>
            </a:r>
            <a:r>
              <a:rPr lang="fr-FR" b="1" dirty="0" smtClean="0"/>
              <a:t>SUR </a:t>
            </a:r>
            <a:r>
              <a:rPr lang="fr-FR" b="1" dirty="0"/>
              <a:t>LES ENJEUX </a:t>
            </a:r>
            <a:r>
              <a:rPr lang="fr-FR" b="1" dirty="0" smtClean="0"/>
              <a:t>ENVIRONNEMENTAUX</a:t>
            </a:r>
          </a:p>
          <a:p>
            <a:pPr algn="l"/>
            <a:r>
              <a:rPr lang="fr-FR" sz="2800" b="1" u="sng" dirty="0" smtClean="0">
                <a:solidFill>
                  <a:schemeClr val="tx1"/>
                </a:solidFill>
              </a:rPr>
              <a:t>EFFETS</a:t>
            </a:r>
          </a:p>
          <a:p>
            <a:pPr marL="514350" lvl="0" indent="-514350" algn="l">
              <a:buFont typeface="+mj-lt"/>
              <a:buAutoNum type="arabicPeriod"/>
            </a:pPr>
            <a:r>
              <a:rPr lang="fr-FR" sz="2800" dirty="0">
                <a:solidFill>
                  <a:schemeClr val="tx1"/>
                </a:solidFill>
              </a:rPr>
              <a:t>Souci collectif de préserver les ressources </a:t>
            </a:r>
            <a:r>
              <a:rPr lang="fr-FR" sz="2800" dirty="0" smtClean="0">
                <a:solidFill>
                  <a:schemeClr val="tx1"/>
                </a:solidFill>
              </a:rPr>
              <a:t>naturelles</a:t>
            </a:r>
          </a:p>
          <a:p>
            <a:pPr marL="514350" lvl="0" indent="-514350" algn="l">
              <a:buFont typeface="+mj-lt"/>
              <a:buAutoNum type="arabicPeriod"/>
            </a:pPr>
            <a:r>
              <a:rPr lang="fr-FR" sz="2800" dirty="0" smtClean="0">
                <a:solidFill>
                  <a:schemeClr val="tx1"/>
                </a:solidFill>
              </a:rPr>
              <a:t>Acquisition d’UDAFE et de cuiseurs économes</a:t>
            </a:r>
            <a:endParaRPr lang="fr-FR" sz="2800" dirty="0">
              <a:solidFill>
                <a:schemeClr val="tx1"/>
              </a:solidFill>
            </a:endParaRPr>
          </a:p>
        </p:txBody>
      </p:sp>
      <p:pic>
        <p:nvPicPr>
          <p:cNvPr id="4" name="Image 3" descr="Logo ID Oran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331558" cy="7857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857232"/>
            <a:ext cx="8358246" cy="1500198"/>
          </a:xfrm>
        </p:spPr>
        <p:txBody>
          <a:bodyPr>
            <a:normAutofit fontScale="90000"/>
          </a:bodyPr>
          <a:lstStyle/>
          <a:p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b="1" dirty="0"/>
              <a:t> </a:t>
            </a:r>
            <a:r>
              <a:rPr lang="fr-FR" b="1" dirty="0" smtClean="0"/>
              <a:t>2. </a:t>
            </a:r>
            <a:r>
              <a:rPr lang="fr-FR" b="1" dirty="0"/>
              <a:t>VOLET </a:t>
            </a:r>
            <a:r>
              <a:rPr lang="fr-FR" b="1" dirty="0" smtClean="0"/>
              <a:t>RENFORCEMENT FILIERES</a:t>
            </a:r>
            <a:br>
              <a:rPr lang="fr-FR" b="1" dirty="0" smtClean="0"/>
            </a:br>
            <a:r>
              <a:rPr lang="fr-FR" b="1" dirty="0" smtClean="0"/>
              <a:t>ECONOMIE LOCALE</a:t>
            </a:r>
            <a:r>
              <a:rPr lang="fr-FR" dirty="0"/>
              <a:t/>
            </a:r>
            <a:br>
              <a:rPr lang="fr-FR" dirty="0"/>
            </a:br>
            <a:r>
              <a:rPr lang="fr-FR" b="1" dirty="0" smtClean="0"/>
              <a:t>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785786" y="2143116"/>
            <a:ext cx="7643866" cy="3495684"/>
          </a:xfrm>
        </p:spPr>
        <p:txBody>
          <a:bodyPr>
            <a:normAutofit fontScale="92500" lnSpcReduction="20000"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fr-FR" b="1" dirty="0"/>
              <a:t>Renforcer les différents maillons/métiers des filières</a:t>
            </a:r>
            <a:endParaRPr lang="fr-FR" dirty="0"/>
          </a:p>
          <a:p>
            <a:pPr marL="514350" indent="-514350" algn="l">
              <a:buFont typeface="+mj-lt"/>
              <a:buAutoNum type="arabicPeriod"/>
            </a:pPr>
            <a:r>
              <a:rPr lang="fr-FR" b="1" dirty="0"/>
              <a:t>Structurer les filières : liens entre acteurs et avec le contexte national (voire international)</a:t>
            </a:r>
            <a:endParaRPr lang="fr-FR" dirty="0"/>
          </a:p>
          <a:p>
            <a:pPr marL="514350" indent="-514350" algn="l">
              <a:buFont typeface="+mj-lt"/>
              <a:buAutoNum type="arabicPeriod"/>
            </a:pPr>
            <a:r>
              <a:rPr lang="fr-FR" b="1" dirty="0"/>
              <a:t>Garantir la satisfaction des acheteurs et des consommateurs</a:t>
            </a:r>
            <a:endParaRPr lang="fr-FR" dirty="0"/>
          </a:p>
          <a:p>
            <a:pPr marL="514350" indent="-514350" algn="l">
              <a:buFont typeface="+mj-lt"/>
              <a:buAutoNum type="arabicPeriod"/>
            </a:pPr>
            <a:r>
              <a:rPr lang="fr-FR" b="1" dirty="0"/>
              <a:t>Autres débouchés</a:t>
            </a:r>
            <a:endParaRPr lang="fr-FR" b="1" dirty="0" smtClean="0"/>
          </a:p>
        </p:txBody>
      </p:sp>
      <p:pic>
        <p:nvPicPr>
          <p:cNvPr id="4" name="Image 3" descr="Logo ID Oran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331558" cy="7857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857232"/>
            <a:ext cx="8358246" cy="1500198"/>
          </a:xfrm>
        </p:spPr>
        <p:txBody>
          <a:bodyPr>
            <a:normAutofit fontScale="90000"/>
          </a:bodyPr>
          <a:lstStyle/>
          <a:p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b="1" dirty="0"/>
              <a:t> </a:t>
            </a:r>
            <a:r>
              <a:rPr lang="fr-FR" b="1" dirty="0" smtClean="0"/>
              <a:t>2. </a:t>
            </a:r>
            <a:r>
              <a:rPr lang="fr-FR" b="1" dirty="0"/>
              <a:t>VOLET </a:t>
            </a:r>
            <a:r>
              <a:rPr lang="fr-FR" b="1" dirty="0" smtClean="0"/>
              <a:t>RENFORCEMENT FILIERES</a:t>
            </a:r>
            <a:br>
              <a:rPr lang="fr-FR" b="1" dirty="0" smtClean="0"/>
            </a:br>
            <a:r>
              <a:rPr lang="fr-FR" b="1" dirty="0" smtClean="0"/>
              <a:t>ECONOMIE LOCALE</a:t>
            </a:r>
            <a:r>
              <a:rPr lang="fr-FR" dirty="0"/>
              <a:t/>
            </a:r>
            <a:br>
              <a:rPr lang="fr-FR" dirty="0"/>
            </a:br>
            <a:r>
              <a:rPr lang="fr-FR" b="1" dirty="0" smtClean="0"/>
              <a:t>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71472" y="1857364"/>
            <a:ext cx="8572528" cy="642942"/>
          </a:xfrm>
        </p:spPr>
        <p:txBody>
          <a:bodyPr>
            <a:norm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fr-FR" b="1" dirty="0"/>
              <a:t>Renforcer les différents </a:t>
            </a:r>
            <a:r>
              <a:rPr lang="fr-FR" b="1" dirty="0" smtClean="0"/>
              <a:t>métiers </a:t>
            </a:r>
            <a:r>
              <a:rPr lang="fr-FR" b="1" dirty="0"/>
              <a:t>des </a:t>
            </a:r>
            <a:r>
              <a:rPr lang="fr-FR" b="1" dirty="0" smtClean="0"/>
              <a:t>filières</a:t>
            </a:r>
          </a:p>
          <a:p>
            <a:pPr marL="514350" indent="-514350" algn="l">
              <a:buFont typeface="+mj-lt"/>
              <a:buAutoNum type="arabicPeriod"/>
            </a:pPr>
            <a:endParaRPr lang="fr-FR" dirty="0"/>
          </a:p>
        </p:txBody>
      </p:sp>
      <p:pic>
        <p:nvPicPr>
          <p:cNvPr id="4" name="Image 3" descr="Logo ID Oran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331558" cy="785794"/>
          </a:xfrm>
          <a:prstGeom prst="rect">
            <a:avLst/>
          </a:prstGeom>
        </p:spPr>
      </p:pic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642910" y="2675016"/>
            <a:ext cx="8358246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"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Producteurs de fleurs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"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Cueilleuses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"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Importateurs (tôle, matériaux divers)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"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Filière bois : propriétaires terriens, planteurs, bûcherons, transporteurs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"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Ateliers de soudure (fabrication des cuiseurs et des UDAFE)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"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Maçonnerie et agencement des UDAFE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"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Transporteurs UDAFE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"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Vendeurs (soudeurs ?)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"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Commerçants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"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UDAFE : formation des distillateurs et manœuvres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"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CUISEURS : particuliers, restaurateurs, gestionnaires de cantines, etc.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sfg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00364" y="-1"/>
            <a:ext cx="4900614" cy="706394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857232"/>
            <a:ext cx="8358246" cy="1500198"/>
          </a:xfrm>
        </p:spPr>
        <p:txBody>
          <a:bodyPr>
            <a:normAutofit fontScale="90000"/>
          </a:bodyPr>
          <a:lstStyle/>
          <a:p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b="1" dirty="0"/>
              <a:t> </a:t>
            </a:r>
            <a:r>
              <a:rPr lang="fr-FR" b="1" dirty="0" smtClean="0"/>
              <a:t>2. </a:t>
            </a:r>
            <a:r>
              <a:rPr lang="fr-FR" b="1" dirty="0"/>
              <a:t>VOLET </a:t>
            </a:r>
            <a:r>
              <a:rPr lang="fr-FR" b="1" dirty="0" smtClean="0"/>
              <a:t>RENFORCEMENT FILIERES</a:t>
            </a:r>
            <a:br>
              <a:rPr lang="fr-FR" b="1" dirty="0" smtClean="0"/>
            </a:br>
            <a:r>
              <a:rPr lang="fr-FR" b="1" dirty="0" smtClean="0"/>
              <a:t>ECONOMIE LOCALE</a:t>
            </a:r>
            <a:r>
              <a:rPr lang="fr-FR" dirty="0"/>
              <a:t/>
            </a:r>
            <a:br>
              <a:rPr lang="fr-FR" dirty="0"/>
            </a:br>
            <a:r>
              <a:rPr lang="fr-FR" b="1" dirty="0" smtClean="0"/>
              <a:t>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71472" y="1785926"/>
            <a:ext cx="7643866" cy="1000132"/>
          </a:xfrm>
        </p:spPr>
        <p:txBody>
          <a:bodyPr>
            <a:normAutofit/>
          </a:bodyPr>
          <a:lstStyle/>
          <a:p>
            <a:pPr marL="514350" indent="-514350" algn="l"/>
            <a:r>
              <a:rPr lang="fr-FR" sz="2800" b="1" dirty="0" smtClean="0"/>
              <a:t>2. Structurer </a:t>
            </a:r>
            <a:r>
              <a:rPr lang="fr-FR" sz="2800" b="1" dirty="0"/>
              <a:t>les filières : liens entre acteurs et avec le contexte national </a:t>
            </a:r>
            <a:r>
              <a:rPr lang="fr-FR" sz="2800" b="1" dirty="0" smtClean="0"/>
              <a:t>(et international)</a:t>
            </a:r>
            <a:endParaRPr lang="fr-FR" sz="2800" dirty="0"/>
          </a:p>
        </p:txBody>
      </p:sp>
      <p:pic>
        <p:nvPicPr>
          <p:cNvPr id="4" name="Image 3" descr="Logo ID Oran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331558" cy="78579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57158" y="3000372"/>
            <a:ext cx="81439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buFont typeface="+mj-lt"/>
              <a:buAutoNum type="arabicPeriod"/>
            </a:pPr>
            <a:r>
              <a:rPr lang="fr-FR" sz="2800" i="1" dirty="0" smtClean="0"/>
              <a:t>Approche orientée changement </a:t>
            </a:r>
            <a:r>
              <a:rPr lang="fr-FR" sz="2800" dirty="0"/>
              <a:t>(AOC) au bénéfice de l’ensemble de chaque </a:t>
            </a:r>
            <a:r>
              <a:rPr lang="fr-FR" sz="2800" dirty="0" smtClean="0"/>
              <a:t>filière</a:t>
            </a:r>
            <a:endParaRPr lang="fr-FR" sz="2800" dirty="0"/>
          </a:p>
          <a:p>
            <a:pPr marL="800100" lvl="1" indent="-342900">
              <a:buFont typeface="+mj-lt"/>
              <a:buAutoNum type="arabicPeriod"/>
            </a:pPr>
            <a:r>
              <a:rPr lang="fr-FR" sz="2800" dirty="0" smtClean="0"/>
              <a:t>Positionnement ./. </a:t>
            </a:r>
            <a:r>
              <a:rPr lang="fr-FR" sz="2800" b="1" dirty="0" smtClean="0"/>
              <a:t>collecteurs</a:t>
            </a:r>
            <a:r>
              <a:rPr lang="fr-FR" sz="2800" dirty="0"/>
              <a:t>, </a:t>
            </a:r>
            <a:r>
              <a:rPr lang="fr-FR" sz="2800" b="1" dirty="0" smtClean="0"/>
              <a:t>exportateurs, etc.</a:t>
            </a:r>
            <a:endParaRPr lang="fr-FR" sz="2800" dirty="0"/>
          </a:p>
          <a:p>
            <a:pPr marL="800100" lvl="1" indent="-342900">
              <a:buFont typeface="+mj-lt"/>
              <a:buAutoNum type="arabicPeriod"/>
            </a:pPr>
            <a:r>
              <a:rPr lang="fr-FR" sz="2800" dirty="0"/>
              <a:t>Politiques nationales, recherche </a:t>
            </a:r>
            <a:r>
              <a:rPr lang="fr-FR" sz="2800" dirty="0" smtClean="0"/>
              <a:t>universitaire</a:t>
            </a:r>
            <a:endParaRPr lang="fr-FR" sz="2800" dirty="0"/>
          </a:p>
          <a:p>
            <a:pPr marL="800100" lvl="1" indent="-342900">
              <a:buFont typeface="+mj-lt"/>
              <a:buAutoNum type="arabicPeriod"/>
            </a:pPr>
            <a:r>
              <a:rPr lang="fr-FR" sz="2800" dirty="0"/>
              <a:t>Capitalisation, bonnes </a:t>
            </a:r>
            <a:r>
              <a:rPr lang="fr-FR" sz="2800" dirty="0" smtClean="0"/>
              <a:t>pratiques</a:t>
            </a:r>
          </a:p>
          <a:p>
            <a:pPr marL="800100" lvl="1" indent="-342900">
              <a:buFont typeface="+mj-lt"/>
              <a:buAutoNum type="arabicPeriod"/>
            </a:pPr>
            <a:r>
              <a:rPr lang="fr-FR" sz="2800" dirty="0" smtClean="0"/>
              <a:t>Rôle </a:t>
            </a:r>
            <a:r>
              <a:rPr lang="fr-FR" sz="2800" dirty="0"/>
              <a:t>des femmes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857232"/>
            <a:ext cx="8358246" cy="1500198"/>
          </a:xfrm>
        </p:spPr>
        <p:txBody>
          <a:bodyPr>
            <a:normAutofit fontScale="90000"/>
          </a:bodyPr>
          <a:lstStyle/>
          <a:p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b="1" dirty="0"/>
              <a:t> </a:t>
            </a:r>
            <a:r>
              <a:rPr lang="fr-FR" b="1" dirty="0" smtClean="0"/>
              <a:t>2. </a:t>
            </a:r>
            <a:r>
              <a:rPr lang="fr-FR" b="1" dirty="0"/>
              <a:t>VOLET </a:t>
            </a:r>
            <a:r>
              <a:rPr lang="fr-FR" b="1" dirty="0" smtClean="0"/>
              <a:t>RENFORCEMENT FILIERES</a:t>
            </a:r>
            <a:br>
              <a:rPr lang="fr-FR" b="1" dirty="0" smtClean="0"/>
            </a:br>
            <a:r>
              <a:rPr lang="fr-FR" b="1" dirty="0" smtClean="0"/>
              <a:t>ECONOMIE LOCALE</a:t>
            </a:r>
            <a:r>
              <a:rPr lang="fr-FR" dirty="0"/>
              <a:t/>
            </a:r>
            <a:br>
              <a:rPr lang="fr-FR" dirty="0"/>
            </a:br>
            <a:r>
              <a:rPr lang="fr-FR" b="1" dirty="0" smtClean="0"/>
              <a:t>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785786" y="2143116"/>
            <a:ext cx="7643866" cy="1000132"/>
          </a:xfrm>
        </p:spPr>
        <p:txBody>
          <a:bodyPr>
            <a:normAutofit/>
          </a:bodyPr>
          <a:lstStyle/>
          <a:p>
            <a:pPr marL="514350" indent="-514350" algn="l"/>
            <a:r>
              <a:rPr lang="fr-FR" sz="2800" b="1" dirty="0" smtClean="0"/>
              <a:t>3. Garantir </a:t>
            </a:r>
            <a:r>
              <a:rPr lang="fr-FR" sz="2800" b="1" dirty="0"/>
              <a:t>la satisfaction des acheteurs et des </a:t>
            </a:r>
            <a:r>
              <a:rPr lang="fr-FR" sz="2800" b="1" dirty="0" smtClean="0"/>
              <a:t>consommateurs</a:t>
            </a:r>
            <a:endParaRPr lang="fr-FR" sz="2800" dirty="0"/>
          </a:p>
        </p:txBody>
      </p:sp>
      <p:pic>
        <p:nvPicPr>
          <p:cNvPr id="4" name="Image 3" descr="Logo ID Oran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331558" cy="785794"/>
          </a:xfrm>
          <a:prstGeom prst="rect">
            <a:avLst/>
          </a:prstGeom>
        </p:spPr>
      </p:pic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357158" y="3214686"/>
            <a:ext cx="850112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b="1" dirty="0" smtClean="0">
                <a:latin typeface="+mj-lt"/>
                <a:ea typeface="Calibri" pitchFamily="34" charset="0"/>
                <a:cs typeface="Times New Roman" pitchFamily="18" charset="0"/>
              </a:rPr>
              <a:t>Q</a:t>
            </a:r>
            <a:r>
              <a:rPr kumimoji="0" lang="fr-FR" sz="28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ualité/quantité/prix des huiles essentielles</a:t>
            </a:r>
            <a:endParaRPr kumimoji="0" lang="fr-FR" sz="28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b="1" dirty="0">
                <a:latin typeface="+mj-lt"/>
                <a:ea typeface="Calibri" pitchFamily="34" charset="0"/>
                <a:cs typeface="Times New Roman" pitchFamily="18" charset="0"/>
              </a:rPr>
              <a:t>C</a:t>
            </a:r>
            <a:r>
              <a:rPr kumimoji="0" lang="fr-FR" sz="28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onfort prépa</a:t>
            </a:r>
            <a:r>
              <a:rPr lang="fr-FR" sz="2800" b="1" dirty="0" smtClean="0">
                <a:latin typeface="+mj-lt"/>
                <a:ea typeface="Calibri" pitchFamily="34" charset="0"/>
                <a:cs typeface="Times New Roman" pitchFamily="18" charset="0"/>
              </a:rPr>
              <a:t>ration des repas, </a:t>
            </a:r>
            <a:r>
              <a:rPr kumimoji="0" lang="fr-FR" sz="28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qualité de l’alimentation</a:t>
            </a:r>
            <a:r>
              <a:rPr kumimoji="0" lang="fr-FR" sz="28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428596" y="4180344"/>
            <a:ext cx="87154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Font typeface="Wingdings" pitchFamily="2" charset="2"/>
              <a:buChar char="Ø"/>
            </a:pPr>
            <a:r>
              <a:rPr lang="fr-FR" sz="2400" dirty="0" smtClean="0"/>
              <a:t>  Exportateurs </a:t>
            </a:r>
            <a:r>
              <a:rPr lang="fr-FR" sz="2400" dirty="0"/>
              <a:t>HE, prix à l’exportation</a:t>
            </a:r>
          </a:p>
          <a:p>
            <a:pPr lvl="1">
              <a:buFont typeface="Wingdings" pitchFamily="2" charset="2"/>
              <a:buChar char="Ø"/>
            </a:pPr>
            <a:r>
              <a:rPr lang="fr-FR" sz="2400" dirty="0" smtClean="0"/>
              <a:t>  Normes </a:t>
            </a:r>
            <a:r>
              <a:rPr lang="fr-FR" sz="2400" dirty="0"/>
              <a:t>industries parfumerie</a:t>
            </a:r>
          </a:p>
          <a:p>
            <a:pPr lvl="1">
              <a:buFont typeface="Wingdings" pitchFamily="2" charset="2"/>
              <a:buChar char="Ø"/>
            </a:pPr>
            <a:r>
              <a:rPr lang="fr-FR" sz="2400" dirty="0" smtClean="0"/>
              <a:t>  Lutte </a:t>
            </a:r>
            <a:r>
              <a:rPr lang="fr-FR" sz="2400" dirty="0"/>
              <a:t>contre les fraudes (frelatage des HE)</a:t>
            </a:r>
          </a:p>
          <a:p>
            <a:pPr lvl="1">
              <a:buFont typeface="Wingdings" pitchFamily="2" charset="2"/>
              <a:buChar char="Ø"/>
            </a:pPr>
            <a:r>
              <a:rPr lang="fr-FR" sz="2400" dirty="0" smtClean="0"/>
              <a:t>  Valorisation </a:t>
            </a:r>
            <a:r>
              <a:rPr lang="fr-FR" sz="2400" dirty="0"/>
              <a:t>de l’artisanat </a:t>
            </a:r>
            <a:r>
              <a:rPr lang="fr-FR" sz="2400" dirty="0" smtClean="0"/>
              <a:t>local aux yeux de la population</a:t>
            </a:r>
          </a:p>
          <a:p>
            <a:pPr lvl="1">
              <a:buFont typeface="Wingdings" pitchFamily="2" charset="2"/>
              <a:buChar char="Ø"/>
            </a:pPr>
            <a:r>
              <a:rPr lang="fr-FR" sz="2400" dirty="0" smtClean="0"/>
              <a:t>  Repas</a:t>
            </a:r>
            <a:r>
              <a:rPr lang="fr-FR" sz="2400" dirty="0"/>
              <a:t>, recettes, économies réalisées : satisfaction des </a:t>
            </a:r>
            <a:r>
              <a:rPr lang="fr-FR" sz="2400" dirty="0" smtClean="0"/>
              <a:t>utilisateurs (- corvée bois, - fumée)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857232"/>
            <a:ext cx="8358246" cy="1500198"/>
          </a:xfrm>
        </p:spPr>
        <p:txBody>
          <a:bodyPr>
            <a:normAutofit fontScale="90000"/>
          </a:bodyPr>
          <a:lstStyle/>
          <a:p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b="1" dirty="0"/>
              <a:t> </a:t>
            </a:r>
            <a:r>
              <a:rPr lang="fr-FR" b="1" dirty="0" smtClean="0"/>
              <a:t>2. </a:t>
            </a:r>
            <a:r>
              <a:rPr lang="fr-FR" b="1" dirty="0"/>
              <a:t>VOLET </a:t>
            </a:r>
            <a:r>
              <a:rPr lang="fr-FR" b="1" dirty="0" smtClean="0"/>
              <a:t>RENFORCEMENT FILIERES</a:t>
            </a:r>
            <a:br>
              <a:rPr lang="fr-FR" b="1" dirty="0" smtClean="0"/>
            </a:br>
            <a:r>
              <a:rPr lang="fr-FR" b="1" dirty="0" smtClean="0"/>
              <a:t>ECONOMIE LOCALE</a:t>
            </a:r>
            <a:r>
              <a:rPr lang="fr-FR" dirty="0"/>
              <a:t/>
            </a:r>
            <a:br>
              <a:rPr lang="fr-FR" dirty="0"/>
            </a:br>
            <a:r>
              <a:rPr lang="fr-FR" b="1" dirty="0" smtClean="0"/>
              <a:t>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785786" y="2143116"/>
            <a:ext cx="7643866" cy="1000132"/>
          </a:xfrm>
        </p:spPr>
        <p:txBody>
          <a:bodyPr>
            <a:normAutofit/>
          </a:bodyPr>
          <a:lstStyle/>
          <a:p>
            <a:pPr marL="514350" indent="-514350" algn="l"/>
            <a:r>
              <a:rPr lang="fr-FR" sz="2800" b="1" dirty="0" smtClean="0"/>
              <a:t>4. Autres débouchés</a:t>
            </a:r>
            <a:endParaRPr lang="fr-FR" sz="2800" dirty="0"/>
          </a:p>
        </p:txBody>
      </p:sp>
      <p:pic>
        <p:nvPicPr>
          <p:cNvPr id="4" name="Image 3" descr="Logo ID Oran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331558" cy="785794"/>
          </a:xfrm>
          <a:prstGeom prst="rect">
            <a:avLst/>
          </a:prstGeom>
        </p:spPr>
      </p:pic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1285852" y="3071810"/>
            <a:ext cx="607223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b="1" dirty="0" smtClean="0">
                <a:latin typeface="+mj-lt"/>
                <a:ea typeface="Calibri" pitchFamily="34" charset="0"/>
                <a:cs typeface="Times New Roman" pitchFamily="18" charset="0"/>
              </a:rPr>
              <a:t>Valorisation des boues de distillation ?</a:t>
            </a:r>
            <a:endParaRPr kumimoji="0" lang="fr-FR" sz="28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58" y="642918"/>
            <a:ext cx="8358246" cy="1000132"/>
          </a:xfrm>
        </p:spPr>
        <p:txBody>
          <a:bodyPr>
            <a:normAutofit fontScale="90000"/>
          </a:bodyPr>
          <a:lstStyle/>
          <a:p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b="1" dirty="0"/>
              <a:t> </a:t>
            </a:r>
            <a:r>
              <a:rPr lang="fr-FR" b="1" dirty="0" smtClean="0"/>
              <a:t>Chiffres - avancement</a:t>
            </a:r>
            <a:r>
              <a:rPr lang="fr-FR" dirty="0"/>
              <a:t/>
            </a:r>
            <a:br>
              <a:rPr lang="fr-FR" dirty="0"/>
            </a:br>
            <a:r>
              <a:rPr lang="fr-FR" b="1" dirty="0" smtClean="0"/>
              <a:t>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pic>
        <p:nvPicPr>
          <p:cNvPr id="4" name="Image 3" descr="Logo ID Oran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331558" cy="785794"/>
          </a:xfrm>
          <a:prstGeom prst="rect">
            <a:avLst/>
          </a:prstGeom>
        </p:spPr>
      </p:pic>
      <p:pic>
        <p:nvPicPr>
          <p:cNvPr id="5" name="Image 4" descr="COIffghhx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0351" y="1214422"/>
            <a:ext cx="8883649" cy="49768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Logo ID Oran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331558" cy="785794"/>
          </a:xfrm>
          <a:prstGeom prst="rect">
            <a:avLst/>
          </a:prstGeom>
        </p:spPr>
      </p:pic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642910" y="1188258"/>
            <a:ext cx="7715304" cy="458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98500" algn="l"/>
              </a:tabLst>
            </a:pPr>
            <a:r>
              <a:rPr kumimoji="0" lang="fr-FR" sz="2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PRINCIPALES DIFFICULTES RENCONTREES</a:t>
            </a:r>
            <a:endParaRPr kumimoji="0" lang="fr-FR" sz="28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98500" algn="l"/>
              </a:tabLst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Prise en compte de la fragilité/fluctuations du marché de l’HE ylang-ylang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98500" algn="l"/>
              </a:tabLst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Mobilisation communautaire difficile pour volet reboisement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98500" algn="l"/>
              </a:tabLst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Identification des « niches » (usagers bois avec pouvoir d’achat suffisant)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98500" algn="l"/>
              </a:tabLst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Prix de vente des cuiseurs (marge suffisante vs pouvoir d’achat des clients)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98500" algn="l"/>
              </a:tabLst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Réseau de distributeurs compliqué à mettre en place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98500" algn="l"/>
              </a:tabLst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Ruptures de stock de matières premières importées (tôles)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P_20170426_0914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29454" y="3000372"/>
            <a:ext cx="2035951" cy="3619468"/>
          </a:xfrm>
          <a:prstGeom prst="rect">
            <a:avLst/>
          </a:prstGeom>
        </p:spPr>
      </p:pic>
      <p:pic>
        <p:nvPicPr>
          <p:cNvPr id="4" name="Image 3" descr="Logo ID Oran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331558" cy="785794"/>
          </a:xfrm>
          <a:prstGeom prst="rect">
            <a:avLst/>
          </a:prstGeom>
        </p:spPr>
      </p:pic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571471" y="748363"/>
            <a:ext cx="6858049" cy="557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98500" algn="l"/>
              </a:tabLst>
            </a:pPr>
            <a:r>
              <a:rPr kumimoji="0" lang="fr-FR" sz="2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PRINCIPALES REUSSITES</a:t>
            </a:r>
            <a:endParaRPr kumimoji="0" lang="fr-FR" sz="28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698500" algn="l"/>
              </a:tabLst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Succès des UDAFE, y compris modèle « copié »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masse critique atteinte impact réel sur déforestation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698500" algn="l"/>
              </a:tabLst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Prototypage</a:t>
            </a:r>
            <a:r>
              <a:rPr kumimoji="0" lang="fr-FR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- amélioration constante des performances énergétiques tout en restant adaptés au contexte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698500" algn="l"/>
              </a:tabLst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Dynamisme de la démarche de concertation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698500" algn="l"/>
              </a:tabLst>
            </a:pPr>
            <a:r>
              <a:rPr kumimoji="0" lang="fr-FR" sz="2400" b="1" i="1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NB. Prochaines journées de concertation filière ylang : 27 et 28 novembre 2018 à Anjouan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698500" algn="l"/>
              </a:tabLst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Notoriété du cuiseur économe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698500" algn="l"/>
              </a:tabLst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Prototypes et variété des modèles mis sur le marché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926</TotalTime>
  <Words>421</Words>
  <Application>Microsoft Office PowerPoint</Application>
  <PresentationFormat>Affichage à l'écran (4:3)</PresentationFormat>
  <Paragraphs>116</Paragraphs>
  <Slides>23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8" baseType="lpstr">
      <vt:lpstr>Arial</vt:lpstr>
      <vt:lpstr>Calibri</vt:lpstr>
      <vt:lpstr>Times New Roman</vt:lpstr>
      <vt:lpstr>Wingdings</vt:lpstr>
      <vt:lpstr>Thème Office</vt:lpstr>
      <vt:lpstr> PROGRAMME COI-ENERGIES Atelier à Madagascar 2 octobre 2018  Véronique Duchenne, Directrice/Pays - Comores ONG Initiative Développement    </vt:lpstr>
      <vt:lpstr>   INITIATIVE DEVELOPPEMENT à Anjouan (Union des Comores)   Objectifs poursuivis à travers ces 2 projets : </vt:lpstr>
      <vt:lpstr>    1. VOLET ENVIRONNEMENT LUTTE CONTRE LA DEFORESTATION      </vt:lpstr>
      <vt:lpstr>    1. VOLET ENVIRONNEMENT LUTTE CONTRE LA DEFORESTATION      </vt:lpstr>
      <vt:lpstr>Présentation PowerPoint</vt:lpstr>
      <vt:lpstr>    1. VOLET ENVIRONNEMENT LUTTE CONTRE LA DEFORESTATION      </vt:lpstr>
      <vt:lpstr>    1. VOLET ENVIRONNEMENT LUTTE CONTRE LA DEFORESTATION      </vt:lpstr>
      <vt:lpstr>Présentation PowerPoint</vt:lpstr>
      <vt:lpstr>    1. VOLET ENVIRONNEMENT LUTTE CONTRE LA DEFORESTATION      </vt:lpstr>
      <vt:lpstr>    1. VOLET ENVIRONNEMENT LUTTE CONTRE LA DEFORESTATION      </vt:lpstr>
      <vt:lpstr>    1. VOLET ENVIRONNEMENT LUTTE CONTRE LA DEFORESTATION      </vt:lpstr>
      <vt:lpstr>    1. VOLET ENVIRONNEMENT LUTTE CONTRE LA DEFORESTATION      </vt:lpstr>
      <vt:lpstr>    1. VOLET ENVIRONNEMENT LUTTE CONTRE LA DEFORESTATION      </vt:lpstr>
      <vt:lpstr>    1. VOLET ENVIRONNEMENT LUTTE CONTRE LA DEFORESTATION      </vt:lpstr>
      <vt:lpstr>    2. VOLET RENFORCEMENT FILIERES ECONOMIE LOCALE     </vt:lpstr>
      <vt:lpstr>    2. VOLET RENFORCEMENT FILIERES ECONOMIE LOCALE     </vt:lpstr>
      <vt:lpstr>Présentation PowerPoint</vt:lpstr>
      <vt:lpstr>    2. VOLET RENFORCEMENT FILIERES ECONOMIE LOCALE     </vt:lpstr>
      <vt:lpstr>    2. VOLET RENFORCEMENT FILIERES ECONOMIE LOCALE     </vt:lpstr>
      <vt:lpstr>    2. VOLET RENFORCEMENT FILIERES ECONOMIE LOCALE     </vt:lpstr>
      <vt:lpstr>    Chiffres - avancement     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PROGRAMME COI-ENERGIES Atelier à Madagascar 2 octobre 2018</dc:title>
  <dc:creator>Véronique Duchenne</dc:creator>
  <cp:lastModifiedBy>Nicholas RAINER</cp:lastModifiedBy>
  <cp:revision>27</cp:revision>
  <dcterms:created xsi:type="dcterms:W3CDTF">2018-10-01T14:47:00Z</dcterms:created>
  <dcterms:modified xsi:type="dcterms:W3CDTF">2018-10-12T10:21:03Z</dcterms:modified>
</cp:coreProperties>
</file>