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5" r:id="rId4"/>
    <p:sldId id="276" r:id="rId5"/>
    <p:sldId id="266" r:id="rId6"/>
    <p:sldId id="258" r:id="rId7"/>
    <p:sldId id="260" r:id="rId8"/>
    <p:sldId id="259" r:id="rId9"/>
    <p:sldId id="261" r:id="rId10"/>
    <p:sldId id="269" r:id="rId11"/>
    <p:sldId id="279" r:id="rId12"/>
    <p:sldId id="262" r:id="rId13"/>
    <p:sldId id="267" r:id="rId14"/>
    <p:sldId id="270" r:id="rId15"/>
    <p:sldId id="268" r:id="rId16"/>
    <p:sldId id="280" r:id="rId17"/>
    <p:sldId id="278" r:id="rId18"/>
    <p:sldId id="272" r:id="rId19"/>
    <p:sldId id="265" r:id="rId20"/>
    <p:sldId id="263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CE4EB1D-94A9-48B0-AFF3-81A391B72A38}" type="datetimeFigureOut">
              <a:rPr lang="en-US" smtClean="0"/>
              <a:pPr/>
              <a:t>10/2/2018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680DD3-54F5-41EE-8023-9C840031EC44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8728" y="428604"/>
            <a:ext cx="585791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GB" sz="3200" dirty="0" smtClean="0"/>
              <a:t>Model Eco-Village </a:t>
            </a:r>
            <a:r>
              <a:rPr lang="en-GB" sz="3200" dirty="0" err="1" smtClean="0"/>
              <a:t>Riviere</a:t>
            </a:r>
            <a:r>
              <a:rPr lang="en-GB" sz="3200" dirty="0" smtClean="0"/>
              <a:t> Coco, </a:t>
            </a:r>
          </a:p>
          <a:p>
            <a:pPr algn="ctr">
              <a:lnSpc>
                <a:spcPct val="250000"/>
              </a:lnSpc>
            </a:pPr>
            <a:r>
              <a:rPr lang="en-GB" sz="3200" dirty="0" err="1" smtClean="0"/>
              <a:t>Rodrigues</a:t>
            </a:r>
            <a:r>
              <a:rPr lang="en-GB" sz="3200" dirty="0" smtClean="0"/>
              <a:t> </a:t>
            </a:r>
          </a:p>
          <a:p>
            <a:pPr algn="ctr">
              <a:lnSpc>
                <a:spcPct val="250000"/>
              </a:lnSpc>
            </a:pPr>
            <a:r>
              <a:rPr lang="en-GB" sz="3200" dirty="0" smtClean="0"/>
              <a:t>(Project 124)</a:t>
            </a:r>
            <a:endParaRPr lang="en-GB" sz="3200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00042"/>
            <a:ext cx="8072494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Background:</a:t>
            </a:r>
          </a:p>
          <a:p>
            <a:r>
              <a:rPr lang="en-GB" sz="3200" dirty="0" smtClean="0"/>
              <a:t>The vision of </a:t>
            </a:r>
            <a:r>
              <a:rPr lang="en-GB" sz="3200" dirty="0" err="1" smtClean="0"/>
              <a:t>Rodrigues</a:t>
            </a:r>
            <a:r>
              <a:rPr lang="en-GB" sz="3200" dirty="0" smtClean="0"/>
              <a:t> Regional Assembly (RRA) is to make </a:t>
            </a:r>
            <a:r>
              <a:rPr lang="en-GB" sz="3200" dirty="0" err="1" smtClean="0"/>
              <a:t>Rodrigues</a:t>
            </a:r>
            <a:r>
              <a:rPr lang="en-GB" sz="3200" dirty="0" smtClean="0"/>
              <a:t> an ‘Ecological Island’ </a:t>
            </a:r>
          </a:p>
          <a:p>
            <a:endParaRPr lang="en-GB" sz="3200" dirty="0"/>
          </a:p>
          <a:p>
            <a:r>
              <a:rPr lang="en-GB" sz="3200" dirty="0" smtClean="0"/>
              <a:t>Energy</a:t>
            </a:r>
            <a:r>
              <a:rPr lang="en-GB" sz="3200" dirty="0"/>
              <a:t>:</a:t>
            </a:r>
            <a:r>
              <a:rPr lang="en-GB" sz="3200" dirty="0" smtClean="0"/>
              <a:t> target </a:t>
            </a:r>
            <a:r>
              <a:rPr lang="en-GB" sz="3200" dirty="0"/>
              <a:t>-</a:t>
            </a:r>
            <a:r>
              <a:rPr lang="en-GB" sz="3200" dirty="0" smtClean="0"/>
              <a:t> 100 % Renewable Energy by 2030. Strategy developed and Roadmap – Action Plan</a:t>
            </a:r>
          </a:p>
          <a:p>
            <a:r>
              <a:rPr lang="en-GB" sz="3200" dirty="0" smtClean="0"/>
              <a:t>Actual: Wind Energy production – 10 %</a:t>
            </a:r>
          </a:p>
          <a:p>
            <a:endParaRPr lang="en-GB" sz="3200" dirty="0"/>
          </a:p>
          <a:p>
            <a:r>
              <a:rPr lang="en-GB" sz="3200" dirty="0" smtClean="0"/>
              <a:t>Solar  Energy – (</a:t>
            </a:r>
            <a:r>
              <a:rPr lang="en-GB" sz="3200" i="1" dirty="0" smtClean="0"/>
              <a:t>2013 stats – 0.02 GW</a:t>
            </a:r>
            <a:r>
              <a:rPr lang="en-GB" sz="3200" dirty="0" smtClean="0"/>
              <a:t>)  </a:t>
            </a: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857224" y="500042"/>
            <a:ext cx="7786742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The vision for energy policy is captured into the Regional</a:t>
            </a:r>
            <a:r>
              <a:rPr kumimoji="0" lang="en-GB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lang="en-GB" sz="3200" dirty="0" smtClean="0"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overnment </a:t>
            </a:r>
            <a:r>
              <a:rPr lang="en-GB" sz="3200" dirty="0" smtClean="0">
                <a:ea typeface="Calibri" pitchFamily="34" charset="0"/>
                <a:cs typeface="Times New Roman" pitchFamily="18" charset="0"/>
              </a:rPr>
              <a:t>B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udget </a:t>
            </a:r>
            <a:r>
              <a:rPr lang="en-GB" sz="3200" dirty="0" smtClean="0">
                <a:ea typeface="Calibri" pitchFamily="34" charset="0"/>
                <a:cs typeface="Times New Roman" pitchFamily="18" charset="0"/>
              </a:rPr>
              <a:t>S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peech for the year 2018/19 as follows: ‘</a:t>
            </a:r>
            <a:r>
              <a:rPr kumimoji="0" lang="en-GB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Un plan </a:t>
            </a:r>
            <a:r>
              <a:rPr kumimoji="0" lang="en-GB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strategigue</a:t>
            </a:r>
            <a:r>
              <a:rPr kumimoji="0" lang="en-GB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pour </a:t>
            </a:r>
            <a:r>
              <a:rPr kumimoji="0" lang="en-GB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l’utisation</a:t>
            </a:r>
            <a:r>
              <a:rPr kumimoji="0" lang="en-GB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optimal de </a:t>
            </a:r>
            <a:r>
              <a:rPr kumimoji="0" lang="en-GB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l’energie</a:t>
            </a:r>
            <a:r>
              <a:rPr kumimoji="0" lang="en-GB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GB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renouvelable</a:t>
            </a:r>
            <a:r>
              <a:rPr kumimoji="0" lang="en-GB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sera prepare’.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Actions initiated by the government to align with this important vision: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Setting up of the solar water scheme.</a:t>
            </a:r>
            <a:r>
              <a:rPr kumimoji="0" lang="en-GB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(MUR  1 m in recurrent budget)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Setting up of a model eco village project at </a:t>
            </a: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Riviere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Coco to promote the use of renewable energy with financial support from the European Union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857232"/>
            <a:ext cx="65008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2400" dirty="0" smtClean="0">
                <a:ea typeface="Calibri" pitchFamily="34" charset="0"/>
                <a:cs typeface="Times New Roman" pitchFamily="18" charset="0"/>
              </a:rPr>
              <a:t>Energy production from biomass through the utilisation of </a:t>
            </a:r>
            <a:r>
              <a:rPr lang="en-GB" sz="2400" b="1" i="1" dirty="0" err="1" smtClean="0">
                <a:ea typeface="Calibri" pitchFamily="34" charset="0"/>
                <a:cs typeface="Times New Roman" pitchFamily="18" charset="0"/>
              </a:rPr>
              <a:t>Accacia</a:t>
            </a:r>
            <a:r>
              <a:rPr lang="en-GB" sz="2400" b="1" i="1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GB" sz="2400" b="1" i="1" dirty="0" err="1" smtClean="0">
                <a:ea typeface="Calibri" pitchFamily="34" charset="0"/>
                <a:cs typeface="Times New Roman" pitchFamily="18" charset="0"/>
              </a:rPr>
              <a:t>nilotica</a:t>
            </a:r>
            <a:r>
              <a:rPr lang="en-GB" sz="2400" dirty="0" smtClean="0">
                <a:ea typeface="Calibri" pitchFamily="34" charset="0"/>
                <a:cs typeface="Times New Roman" pitchFamily="18" charset="0"/>
              </a:rPr>
              <a:t> (</a:t>
            </a:r>
            <a:r>
              <a:rPr lang="en-GB" sz="2400" dirty="0" err="1" smtClean="0">
                <a:ea typeface="Calibri" pitchFamily="34" charset="0"/>
                <a:cs typeface="Times New Roman" pitchFamily="18" charset="0"/>
              </a:rPr>
              <a:t>pikan</a:t>
            </a:r>
            <a:r>
              <a:rPr lang="en-GB" sz="24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GB" sz="2400" dirty="0" err="1" smtClean="0">
                <a:ea typeface="Calibri" pitchFamily="34" charset="0"/>
                <a:cs typeface="Times New Roman" pitchFamily="18" charset="0"/>
              </a:rPr>
              <a:t>loulou</a:t>
            </a:r>
            <a:r>
              <a:rPr lang="en-GB" sz="2400" dirty="0" smtClean="0">
                <a:ea typeface="Calibri" pitchFamily="34" charset="0"/>
                <a:cs typeface="Times New Roman" pitchFamily="18" charset="0"/>
              </a:rPr>
              <a:t>) plants.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2400" dirty="0" smtClean="0">
                <a:ea typeface="Calibri" pitchFamily="34" charset="0"/>
                <a:cs typeface="Times New Roman" pitchFamily="18" charset="0"/>
              </a:rPr>
              <a:t>Production of household biogas (EU co-funded project).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dirty="0" smtClean="0"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GB" sz="2400" dirty="0" smtClean="0">
                <a:ea typeface="Calibri" pitchFamily="34" charset="0"/>
                <a:cs typeface="Times New Roman" pitchFamily="18" charset="0"/>
              </a:rPr>
              <a:t>Operation of desalination plant from solar energy financed by the European Union.</a:t>
            </a:r>
            <a:endParaRPr lang="en-GB" sz="24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00042"/>
            <a:ext cx="8143932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Background on Eco Village Project at </a:t>
            </a:r>
            <a:r>
              <a:rPr lang="en-GB" sz="2800" dirty="0" err="1" smtClean="0"/>
              <a:t>Riviere</a:t>
            </a:r>
            <a:r>
              <a:rPr lang="en-GB" sz="2800" dirty="0" smtClean="0"/>
              <a:t> Coco. </a:t>
            </a:r>
          </a:p>
          <a:p>
            <a:endParaRPr lang="en-GB" sz="2800" dirty="0" smtClean="0"/>
          </a:p>
          <a:p>
            <a:r>
              <a:rPr lang="en-GB" sz="2800" dirty="0" smtClean="0"/>
              <a:t>Ministry for Environment – 9 eco-villages; 2009 budgetary measure.</a:t>
            </a:r>
          </a:p>
          <a:p>
            <a:r>
              <a:rPr lang="en-GB" sz="2800" dirty="0" smtClean="0"/>
              <a:t>Consultations with stakeholders and villages.</a:t>
            </a:r>
          </a:p>
          <a:p>
            <a:endParaRPr lang="en-GB" sz="2800" dirty="0" smtClean="0"/>
          </a:p>
          <a:p>
            <a:r>
              <a:rPr lang="en-GB" sz="2800" dirty="0" smtClean="0"/>
              <a:t>Commission for Environment – (Commissioner </a:t>
            </a:r>
            <a:r>
              <a:rPr lang="en-GB" sz="2800" dirty="0" err="1" smtClean="0"/>
              <a:t>Payendee</a:t>
            </a:r>
            <a:r>
              <a:rPr lang="en-GB" sz="2800" dirty="0" smtClean="0"/>
              <a:t>) – Considered at Regional level</a:t>
            </a:r>
          </a:p>
          <a:p>
            <a:r>
              <a:rPr lang="en-GB" sz="2800" dirty="0" smtClean="0"/>
              <a:t>Committee with all relevant sectors:</a:t>
            </a:r>
          </a:p>
          <a:p>
            <a:r>
              <a:rPr lang="en-GB" sz="1600" dirty="0" smtClean="0"/>
              <a:t>Health</a:t>
            </a:r>
          </a:p>
          <a:p>
            <a:r>
              <a:rPr lang="en-GB" sz="1600" dirty="0" smtClean="0"/>
              <a:t>Sport</a:t>
            </a:r>
          </a:p>
          <a:p>
            <a:r>
              <a:rPr lang="en-GB" sz="1600" dirty="0" smtClean="0"/>
              <a:t>Environment</a:t>
            </a:r>
          </a:p>
          <a:p>
            <a:r>
              <a:rPr lang="en-GB" sz="1600" dirty="0" smtClean="0"/>
              <a:t>Energy</a:t>
            </a:r>
          </a:p>
          <a:p>
            <a:r>
              <a:rPr lang="en-GB" sz="1600" dirty="0" smtClean="0"/>
              <a:t>Fishing</a:t>
            </a:r>
          </a:p>
          <a:p>
            <a:r>
              <a:rPr lang="en-GB" sz="1600" dirty="0" smtClean="0"/>
              <a:t>Agriculture</a:t>
            </a:r>
          </a:p>
          <a:p>
            <a:r>
              <a:rPr lang="en-GB" sz="1600" dirty="0" smtClean="0"/>
              <a:t>Eco </a:t>
            </a:r>
            <a:r>
              <a:rPr lang="en-GB" sz="1600" dirty="0" smtClean="0"/>
              <a:t>tourism</a:t>
            </a:r>
          </a:p>
          <a:p>
            <a:r>
              <a:rPr lang="en-GB" sz="2400" dirty="0" smtClean="0"/>
              <a:t>Survey on-going for data in the different sectors for more efficient policies</a:t>
            </a:r>
            <a:endParaRPr lang="en-GB" sz="2400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928670"/>
            <a:ext cx="7143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Project Objectives:</a:t>
            </a:r>
          </a:p>
          <a:p>
            <a:r>
              <a:rPr lang="en-GB" sz="2800" dirty="0" smtClean="0"/>
              <a:t>The Model Eco-village demonstration project using renewable energy sources for production of electricity and cooking purposes;</a:t>
            </a:r>
          </a:p>
          <a:p>
            <a:endParaRPr lang="en-GB" sz="2800" dirty="0"/>
          </a:p>
          <a:p>
            <a:r>
              <a:rPr lang="en-GB" sz="2800" dirty="0" smtClean="0"/>
              <a:t>Target group: Households in </a:t>
            </a:r>
            <a:r>
              <a:rPr lang="en-GB" sz="2800" dirty="0" err="1" smtClean="0"/>
              <a:t>Riviere</a:t>
            </a:r>
            <a:r>
              <a:rPr lang="en-GB" sz="2800" dirty="0" smtClean="0"/>
              <a:t> Coco</a:t>
            </a:r>
          </a:p>
          <a:p>
            <a:endParaRPr lang="en-GB" sz="2800" dirty="0"/>
          </a:p>
          <a:p>
            <a:r>
              <a:rPr lang="en-GB" sz="2800" dirty="0" smtClean="0"/>
              <a:t>Final beneficiaries: Population of </a:t>
            </a:r>
            <a:r>
              <a:rPr lang="en-GB" sz="2800" dirty="0" err="1" smtClean="0"/>
              <a:t>Riviere</a:t>
            </a:r>
            <a:r>
              <a:rPr lang="en-GB" sz="2800" dirty="0" smtClean="0"/>
              <a:t> Coco (1200 people) and ultimately the whole population of </a:t>
            </a:r>
            <a:r>
              <a:rPr lang="en-GB" sz="2800" dirty="0" err="1" smtClean="0"/>
              <a:t>Rodrigues</a:t>
            </a: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928670"/>
            <a:ext cx="700092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Project’s Activities: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Installation of Grid-connected solar systems of 1-3 KW at households. Solar charging station and electric car.</a:t>
            </a:r>
          </a:p>
          <a:p>
            <a:pPr>
              <a:buFont typeface="Wingdings" pitchFamily="2" charset="2"/>
              <a:buChar char="Ø"/>
            </a:pPr>
            <a:endParaRPr lang="en-GB" sz="2800" dirty="0" smtClean="0"/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Installation of 3 biogas digesters for cooking purposes. 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Installations of solar street lightings</a:t>
            </a:r>
          </a:p>
          <a:p>
            <a:endParaRPr lang="en-GB" sz="2800" dirty="0" smtClean="0"/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Establishment of green roof gardens for water conservation, natural cooling and crop production.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AutoShape 20"/>
          <p:cNvSpPr>
            <a:spLocks noChangeArrowheads="1"/>
          </p:cNvSpPr>
          <p:nvPr/>
        </p:nvSpPr>
        <p:spPr bwMode="auto">
          <a:xfrm>
            <a:off x="3857620" y="1428736"/>
            <a:ext cx="965200" cy="214314"/>
          </a:xfrm>
          <a:prstGeom prst="downArrow">
            <a:avLst>
              <a:gd name="adj1" fmla="val 50000"/>
              <a:gd name="adj2" fmla="val 2816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6" name="AutoShape 18"/>
          <p:cNvSpPr>
            <a:spLocks noChangeArrowheads="1"/>
          </p:cNvSpPr>
          <p:nvPr/>
        </p:nvSpPr>
        <p:spPr bwMode="auto">
          <a:xfrm>
            <a:off x="1071538" y="2214554"/>
            <a:ext cx="1117600" cy="785812"/>
          </a:xfrm>
          <a:prstGeom prst="rightArrow">
            <a:avLst>
              <a:gd name="adj1" fmla="val 50000"/>
              <a:gd name="adj2" fmla="val 3555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5" name="AutoShape 17"/>
          <p:cNvSpPr>
            <a:spLocks noChangeArrowheads="1"/>
          </p:cNvSpPr>
          <p:nvPr/>
        </p:nvSpPr>
        <p:spPr bwMode="auto">
          <a:xfrm>
            <a:off x="1142976" y="3286124"/>
            <a:ext cx="1117600" cy="738188"/>
          </a:xfrm>
          <a:prstGeom prst="rightArrow">
            <a:avLst>
              <a:gd name="adj1" fmla="val 50000"/>
              <a:gd name="adj2" fmla="val 3784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7" name="AutoShape 19"/>
          <p:cNvSpPr>
            <a:spLocks noChangeArrowheads="1"/>
          </p:cNvSpPr>
          <p:nvPr/>
        </p:nvSpPr>
        <p:spPr bwMode="auto">
          <a:xfrm rot="5400000">
            <a:off x="-936654" y="3600450"/>
            <a:ext cx="4622800" cy="18923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571472" y="571480"/>
            <a:ext cx="914400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54600" algn="l"/>
              </a:tabLst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PROJECT MANAGEMENT STRUCTURE</a:t>
            </a: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54600" algn="l"/>
              </a:tabLst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Project Implementation Committee - PIC (chaired by Commissioner)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54600" algn="l"/>
              </a:tabLst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2285984" y="1571612"/>
            <a:ext cx="480452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54600" algn="l"/>
              </a:tabLst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Project Management Committees (3)- PMC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54600" algn="l"/>
              </a:tabLst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(chaired by Project Coordinator)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54600" algn="l"/>
              </a:tabLst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2285984" y="2428868"/>
            <a:ext cx="657229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054600" algn="l"/>
              </a:tabLst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Solar P.V (households/ charging stations,</a:t>
            </a:r>
            <a:r>
              <a:rPr kumimoji="0" lang="en-GB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street lightings &amp;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54600" algn="l"/>
              </a:tabLst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Electric vehicles)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054600" algn="l"/>
              </a:tabLst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CEB/Village Committee/Village Representative – Electrician/COM P.I/RCSS</a:t>
            </a:r>
            <a:endParaRPr kumimoji="0" lang="en-GB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54600" algn="l"/>
              </a:tabLst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2406706" y="4786322"/>
            <a:ext cx="510556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66900" algn="l"/>
              </a:tabLst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/>
            </a:r>
            <a:b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</a:b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66900" algn="l"/>
              </a:tabLst>
            </a:pPr>
            <a:r>
              <a:rPr kumimoji="0" lang="en-GB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Biodigesters</a:t>
            </a: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(Agriculture /Village Committee/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66900" algn="l"/>
              </a:tabLst>
            </a:pP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Farmers’ Association,</a:t>
            </a:r>
            <a:r>
              <a:rPr kumimoji="0" lang="en-GB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COM P.I)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7422" y="3500438"/>
            <a:ext cx="628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GB" dirty="0" smtClean="0">
                <a:latin typeface="Constantia" pitchFamily="18" charset="0"/>
                <a:ea typeface="Calibri" pitchFamily="34" charset="0"/>
                <a:cs typeface="Times New Roman" pitchFamily="18" charset="0"/>
              </a:rPr>
              <a:t>Green Roofing </a:t>
            </a:r>
            <a:r>
              <a:rPr lang="en-GB" b="1" dirty="0" smtClean="0">
                <a:latin typeface="Constantia" pitchFamily="18" charset="0"/>
                <a:ea typeface="Calibri" pitchFamily="34" charset="0"/>
                <a:cs typeface="Times New Roman" pitchFamily="18" charset="0"/>
              </a:rPr>
              <a:t>(COM P.I, Village Committee/ Village Representative / Water Resources Unit/COM AGRI</a:t>
            </a:r>
          </a:p>
          <a:p>
            <a:endParaRPr lang="en-GB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5072074"/>
            <a:ext cx="7786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Project launched by </a:t>
            </a:r>
            <a:r>
              <a:rPr lang="en-GB" sz="2400" dirty="0" smtClean="0"/>
              <a:t>Commissioner </a:t>
            </a:r>
            <a:r>
              <a:rPr lang="en-GB" sz="2400" dirty="0" smtClean="0"/>
              <a:t>for Environment, Village President and Project Coordinator in end of January 2018 at the village of </a:t>
            </a:r>
            <a:r>
              <a:rPr lang="en-GB" sz="2400" dirty="0" err="1" smtClean="0"/>
              <a:t>Riviere</a:t>
            </a:r>
            <a:r>
              <a:rPr lang="en-GB" sz="2400" dirty="0" smtClean="0"/>
              <a:t> Coco.</a:t>
            </a:r>
            <a:endParaRPr lang="en-GB" sz="2400" dirty="0"/>
          </a:p>
        </p:txBody>
      </p:sp>
      <p:pic>
        <p:nvPicPr>
          <p:cNvPr id="3" name="Picture 2" descr="G:\print\Eco Village Project Rivière Coco\20180127_1537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71480"/>
            <a:ext cx="721523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714884"/>
            <a:ext cx="6072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Eco village office at</a:t>
            </a:r>
          </a:p>
          <a:p>
            <a:r>
              <a:rPr lang="en-GB" sz="2800" dirty="0" err="1" smtClean="0"/>
              <a:t>Riviere</a:t>
            </a:r>
            <a:r>
              <a:rPr lang="en-GB" sz="2800" dirty="0" smtClean="0"/>
              <a:t> Coco</a:t>
            </a:r>
            <a:endParaRPr lang="en-GB" sz="2800" dirty="0"/>
          </a:p>
        </p:txBody>
      </p:sp>
      <p:pic>
        <p:nvPicPr>
          <p:cNvPr id="1026" name="Picture 2" descr="F:\print\Eco Village Project Rivière Coco\20180416_1003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714356"/>
            <a:ext cx="7858180" cy="3357586"/>
          </a:xfrm>
          <a:prstGeom prst="rect">
            <a:avLst/>
          </a:prstGeom>
          <a:noFill/>
        </p:spPr>
      </p:pic>
      <p:pic>
        <p:nvPicPr>
          <p:cNvPr id="5" name="Picture 4" descr="G:\print\Eco Village Project Rivière Coco\20180505_12165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3357562"/>
            <a:ext cx="544575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285728"/>
            <a:ext cx="757242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sz="3200" dirty="0" smtClean="0"/>
              <a:t>Photovoltaic Installations, Street lightings, solar charging stations and Electric Vehicle</a:t>
            </a:r>
          </a:p>
          <a:p>
            <a:endParaRPr lang="en-GB" sz="2800" dirty="0" smtClean="0"/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Project Management Committee (PMC) 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Site visits and meetings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CEB as member of PMC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Village committee final decisions on sites for installation of solar street lightings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Specifications finalized by PMC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Tender under evaluation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/>
              <a:t>By end of November - installation of street lightings and solar charging stations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785794"/>
            <a:ext cx="721523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Electric Vehicle</a:t>
            </a:r>
          </a:p>
          <a:p>
            <a:endParaRPr lang="en-GB" dirty="0" smtClean="0"/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Tender launched – restricted bidding process for electric vehicle (demonstration purpose) no </a:t>
            </a:r>
            <a:r>
              <a:rPr lang="en-GB" sz="2400" dirty="0" smtClean="0"/>
              <a:t>response</a:t>
            </a:r>
            <a:endParaRPr lang="en-GB" sz="2400" dirty="0" smtClean="0"/>
          </a:p>
          <a:p>
            <a:endParaRPr lang="en-GB" sz="2400" dirty="0" smtClean="0"/>
          </a:p>
          <a:p>
            <a:pPr>
              <a:buFont typeface="Wingdings" pitchFamily="2" charset="2"/>
              <a:buChar char="Ø"/>
            </a:pPr>
            <a:endParaRPr lang="en-GB" sz="2400" dirty="0" smtClean="0"/>
          </a:p>
          <a:p>
            <a:endParaRPr lang="en-GB" sz="2400" dirty="0" smtClean="0"/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Open bidding – market survey</a:t>
            </a:r>
            <a:r>
              <a:rPr lang="en-GB" sz="2400" dirty="0" smtClean="0"/>
              <a:t>, available in Mauritius 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:\print\Eco Village Project Rivière Coco\20180217_14524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071546"/>
            <a:ext cx="400049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G:\print\Eco Village Project Rivière Coco\20180217_14531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071546"/>
            <a:ext cx="487425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71472" y="3929066"/>
            <a:ext cx="72152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400" dirty="0" smtClean="0"/>
              <a:t> Grid –connected 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Explanation by the CEB about the 2015 SSDG Net metering scheme, procedures thereto.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66 potential beneficiaries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Awaiting approval for DBM to grant green loan of 100 % (actual scheme is 75 </a:t>
            </a:r>
            <a:r>
              <a:rPr lang="en-GB" sz="2400" dirty="0" smtClean="0"/>
              <a:t>%)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/>
              <a:t> </a:t>
            </a:r>
            <a:r>
              <a:rPr lang="en-GB" sz="2400" dirty="0" smtClean="0"/>
              <a:t>Exercise to select suppliers to facilitate the process.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42910" y="571480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PV installations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3857628"/>
            <a:ext cx="85725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GB" sz="2000" dirty="0" smtClean="0"/>
              <a:t>Setting up of Bio digesters.</a:t>
            </a:r>
          </a:p>
          <a:p>
            <a:pPr>
              <a:buFont typeface="Wingdings" pitchFamily="2" charset="2"/>
              <a:buChar char="Ø"/>
            </a:pPr>
            <a:r>
              <a:rPr lang="en-GB" sz="2000" dirty="0" smtClean="0"/>
              <a:t> 3 groups of farmers – 3 types (cattle/sheep..goat/pigs)</a:t>
            </a:r>
          </a:p>
          <a:p>
            <a:pPr>
              <a:buFont typeface="Wingdings" pitchFamily="2" charset="2"/>
              <a:buChar char="Ø"/>
            </a:pPr>
            <a:r>
              <a:rPr lang="en-GB" sz="2000" dirty="0" smtClean="0"/>
              <a:t> All the beneficiaries group into one Association (Land surveyed by Com Agriculture and approval of executive council will be sought for official granting of land thereto.</a:t>
            </a:r>
          </a:p>
          <a:p>
            <a:pPr>
              <a:buFont typeface="Wingdings" pitchFamily="2" charset="2"/>
              <a:buChar char="Ø"/>
            </a:pPr>
            <a:r>
              <a:rPr lang="en-GB" sz="2000" dirty="0" smtClean="0"/>
              <a:t>Pastures and pen under constructions  </a:t>
            </a:r>
          </a:p>
          <a:p>
            <a:endParaRPr lang="en-GB" sz="2400" dirty="0"/>
          </a:p>
        </p:txBody>
      </p:sp>
      <p:pic>
        <p:nvPicPr>
          <p:cNvPr id="6" name="Picture 5" descr="G:\print\Eco Village Project Rivière Coco\20180309_1033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714356"/>
            <a:ext cx="407196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G:\print\Eco Village Project Rivière Coco\20180309_1040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42918"/>
            <a:ext cx="435771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00034" y="3357562"/>
            <a:ext cx="8215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GB" sz="2400" dirty="0" smtClean="0">
              <a:solidFill>
                <a:prstClr val="black"/>
              </a:solidFill>
            </a:endParaRPr>
          </a:p>
          <a:p>
            <a:pPr lvl="0"/>
            <a:r>
              <a:rPr lang="en-GB" sz="2400" dirty="0" smtClean="0">
                <a:solidFill>
                  <a:prstClr val="black"/>
                </a:solidFill>
              </a:rPr>
              <a:t>Site visit at Centre Frere </a:t>
            </a:r>
            <a:r>
              <a:rPr lang="en-GB" sz="2400" dirty="0" err="1" smtClean="0">
                <a:solidFill>
                  <a:prstClr val="black"/>
                </a:solidFill>
              </a:rPr>
              <a:t>Remi</a:t>
            </a:r>
            <a:r>
              <a:rPr lang="en-GB" sz="2400" dirty="0" smtClean="0">
                <a:solidFill>
                  <a:prstClr val="black"/>
                </a:solidFill>
              </a:rPr>
              <a:t> whereby one biogas digester is operational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24" y="0"/>
            <a:ext cx="5286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Biogas Production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rint\Eco Village Project Rivière Coco\20180322_1434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785794"/>
            <a:ext cx="7200000" cy="4050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28662" y="357166"/>
            <a:ext cx="607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Biogas Production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57224" y="4826675"/>
            <a:ext cx="68580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First mission by University of Mauritius  Team headed by Senior lecturer, Dr. </a:t>
            </a:r>
            <a:r>
              <a:rPr lang="en-GB" dirty="0" smtClean="0"/>
              <a:t>SOMAROO – </a:t>
            </a:r>
            <a:endParaRPr lang="en-GB" dirty="0" smtClean="0"/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explanation on the biogas production..(participation of beneficiaries/ technical aspects of the activity..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Field work for site selection for bio </a:t>
            </a:r>
            <a:r>
              <a:rPr lang="en-GB" dirty="0" smtClean="0"/>
              <a:t>digesters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 </a:t>
            </a:r>
            <a:r>
              <a:rPr lang="en-GB" dirty="0" smtClean="0"/>
              <a:t>Meeting the local stakeholders – Engineer, Officers from Agriculture…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785794"/>
            <a:ext cx="364333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 descr="F:\print\Eco Village Project Rivière Coco\15379516702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785794"/>
            <a:ext cx="3800207" cy="228601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14348" y="4180344"/>
            <a:ext cx="80724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000" dirty="0" smtClean="0"/>
              <a:t>Implementation based on facts not assumptions    agreement  - data will be used for other projects in </a:t>
            </a:r>
            <a:r>
              <a:rPr lang="en-GB" sz="2000" dirty="0" err="1" smtClean="0"/>
              <a:t>Rodrigues</a:t>
            </a:r>
            <a:r>
              <a:rPr lang="en-GB" sz="2000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GB" sz="2000" dirty="0" smtClean="0"/>
              <a:t> Benchmark for future work on biogas production. </a:t>
            </a:r>
          </a:p>
          <a:p>
            <a:pPr>
              <a:buFont typeface="Wingdings" pitchFamily="2" charset="2"/>
              <a:buChar char="Ø"/>
            </a:pPr>
            <a:r>
              <a:rPr lang="en-GB" sz="2000" dirty="0" smtClean="0"/>
              <a:t> Design of bio digester – end of October</a:t>
            </a:r>
          </a:p>
          <a:p>
            <a:pPr>
              <a:buFont typeface="Wingdings" pitchFamily="2" charset="2"/>
              <a:buChar char="Ø"/>
            </a:pPr>
            <a:r>
              <a:rPr lang="en-GB" sz="2000" dirty="0" smtClean="0"/>
              <a:t> Construction of bio digesters – By end of November</a:t>
            </a:r>
          </a:p>
          <a:p>
            <a:pPr>
              <a:buFont typeface="Wingdings" pitchFamily="2" charset="2"/>
              <a:buChar char="Ø"/>
            </a:pPr>
            <a:r>
              <a:rPr lang="en-GB" sz="2000" dirty="0" smtClean="0"/>
              <a:t> Construction of individual bio-digester unit (small – showcase ..</a:t>
            </a:r>
            <a:r>
              <a:rPr lang="en-GB" sz="2000" dirty="0" err="1" smtClean="0"/>
              <a:t>fundings</a:t>
            </a:r>
            <a:r>
              <a:rPr lang="en-GB" sz="2000" dirty="0" smtClean="0"/>
              <a:t>)</a:t>
            </a:r>
          </a:p>
          <a:p>
            <a:pPr>
              <a:buFont typeface="Wingdings" pitchFamily="2" charset="2"/>
              <a:buChar char="Ø"/>
            </a:pPr>
            <a:endParaRPr lang="en-GB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928662" y="3214686"/>
            <a:ext cx="7429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Fermentation test at the Commission for </a:t>
            </a:r>
            <a:r>
              <a:rPr lang="en-GB" sz="2000" dirty="0" smtClean="0"/>
              <a:t>Agriculture</a:t>
            </a:r>
            <a:r>
              <a:rPr lang="en-GB" sz="2000" dirty="0" smtClean="0"/>
              <a:t> </a:t>
            </a:r>
            <a:r>
              <a:rPr lang="en-GB" sz="2000" dirty="0" smtClean="0"/>
              <a:t>Lab by University of Mauritius – 2</a:t>
            </a:r>
            <a:r>
              <a:rPr lang="en-GB" sz="2000" baseline="30000" dirty="0" smtClean="0"/>
              <a:t>nd</a:t>
            </a:r>
            <a:r>
              <a:rPr lang="en-GB" sz="2000" dirty="0" smtClean="0"/>
              <a:t> </a:t>
            </a:r>
            <a:r>
              <a:rPr lang="en-GB" sz="2000" dirty="0" smtClean="0"/>
              <a:t>mission 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071538" y="357166"/>
            <a:ext cx="5286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Biogas production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14356"/>
            <a:ext cx="814393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Green roofing</a:t>
            </a:r>
          </a:p>
          <a:p>
            <a:r>
              <a:rPr lang="en-GB" sz="2400" dirty="0" smtClean="0"/>
              <a:t>Mission – Reunion Island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4097" name="Picture 1" descr="C:\Users\user\Desktop\Reunion 17-23\100D3200\DSC_07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857365"/>
            <a:ext cx="3240000" cy="2154203"/>
          </a:xfrm>
          <a:prstGeom prst="rect">
            <a:avLst/>
          </a:prstGeom>
          <a:noFill/>
        </p:spPr>
      </p:pic>
      <p:pic>
        <p:nvPicPr>
          <p:cNvPr id="4098" name="Picture 2" descr="C:\Users\user\Desktop\Reunion 17-23\100D3200\DSC_07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928802"/>
            <a:ext cx="3240000" cy="2154203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286256"/>
            <a:ext cx="3240000" cy="2154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4929190" y="4500570"/>
            <a:ext cx="40005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GB" dirty="0" smtClean="0">
                <a:solidFill>
                  <a:prstClr val="black"/>
                </a:solidFill>
              </a:rPr>
              <a:t> Expertise not available at National level..No success stories</a:t>
            </a:r>
          </a:p>
          <a:p>
            <a:pPr lvl="0">
              <a:buFont typeface="Wingdings" pitchFamily="2" charset="2"/>
              <a:buChar char="Ø"/>
            </a:pPr>
            <a:r>
              <a:rPr lang="en-GB" dirty="0" smtClean="0">
                <a:solidFill>
                  <a:prstClr val="black"/>
                </a:solidFill>
              </a:rPr>
              <a:t> Demonstration to be effected at a primary school</a:t>
            </a:r>
          </a:p>
          <a:p>
            <a:pPr lvl="0">
              <a:buFont typeface="Wingdings" pitchFamily="2" charset="2"/>
              <a:buChar char="Ø"/>
            </a:pPr>
            <a:r>
              <a:rPr lang="en-GB" dirty="0" smtClean="0">
                <a:solidFill>
                  <a:prstClr val="black"/>
                </a:solidFill>
              </a:rPr>
              <a:t>Request for  an expert under the IOC-Energies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785794"/>
            <a:ext cx="7572428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Funding Commitments </a:t>
            </a:r>
          </a:p>
          <a:p>
            <a:r>
              <a:rPr lang="en-GB" sz="2800" dirty="0" smtClean="0"/>
              <a:t>By end of October 2018- </a:t>
            </a:r>
          </a:p>
          <a:p>
            <a:endParaRPr lang="en-GB" sz="2800" dirty="0" smtClean="0"/>
          </a:p>
          <a:p>
            <a:r>
              <a:rPr lang="en-GB" sz="2800" dirty="0" smtClean="0"/>
              <a:t>Award of contracts for procurement of Solar charging stations, Electric Vehicle, E-bike, Solar street lightings.</a:t>
            </a:r>
          </a:p>
          <a:p>
            <a:r>
              <a:rPr lang="en-GB" sz="2800" dirty="0" smtClean="0"/>
              <a:t>Estimated budget : EUR 150,000 </a:t>
            </a:r>
          </a:p>
          <a:p>
            <a:endParaRPr lang="en-GB" sz="2800" dirty="0" smtClean="0"/>
          </a:p>
          <a:p>
            <a:r>
              <a:rPr lang="en-GB" sz="2800" dirty="0" smtClean="0"/>
              <a:t>Pasture and pen construction including payment effected for technical assistance from University of Mauritius : EUR 10,000</a:t>
            </a:r>
          </a:p>
          <a:p>
            <a:endParaRPr lang="en-GB" sz="2800" dirty="0" smtClean="0"/>
          </a:p>
          <a:p>
            <a:r>
              <a:rPr lang="en-GB" sz="2800" dirty="0" smtClean="0"/>
              <a:t> </a:t>
            </a:r>
          </a:p>
          <a:p>
            <a:endParaRPr lang="en-GB" sz="2800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000100" y="0"/>
            <a:ext cx="20124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>
                <a:solidFill>
                  <a:prstClr val="black"/>
                </a:solidFill>
              </a:rPr>
              <a:t>Projection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571480"/>
            <a:ext cx="7572428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Bottlenecks and Measures:</a:t>
            </a:r>
          </a:p>
          <a:p>
            <a:r>
              <a:rPr lang="en-GB" sz="2000" dirty="0" smtClean="0"/>
              <a:t>Project Delay and Recruitment of Project Manager</a:t>
            </a:r>
          </a:p>
          <a:p>
            <a:pPr>
              <a:buFontTx/>
              <a:buChar char="-"/>
            </a:pPr>
            <a:r>
              <a:rPr lang="en-GB" sz="2000" dirty="0" smtClean="0"/>
              <a:t>Administrative issues after signing of project contract agreement and launching – Assignment as Project Coordinator and full time Officer at the Eco village Office</a:t>
            </a:r>
            <a:r>
              <a:rPr lang="en-GB" sz="2000" dirty="0" smtClean="0"/>
              <a:t>. Commission for Environment officially informed IOC of </a:t>
            </a:r>
            <a:r>
              <a:rPr lang="en-GB" sz="2000" dirty="0" smtClean="0"/>
              <a:t>implementation </a:t>
            </a:r>
            <a:r>
              <a:rPr lang="en-GB" sz="2000" dirty="0" smtClean="0"/>
              <a:t>delay.</a:t>
            </a:r>
            <a:endParaRPr lang="en-GB" sz="2000" dirty="0" smtClean="0"/>
          </a:p>
          <a:p>
            <a:pPr>
              <a:buFontTx/>
              <a:buChar char="-"/>
            </a:pPr>
            <a:r>
              <a:rPr lang="en-GB" sz="2000" dirty="0" smtClean="0"/>
              <a:t> RRA long procedures for recruitment. Role of the Public Service Commission (PSC)</a:t>
            </a:r>
          </a:p>
          <a:p>
            <a:pPr>
              <a:buFontTx/>
              <a:buChar char="-"/>
            </a:pPr>
            <a:r>
              <a:rPr lang="en-GB" sz="2000" dirty="0" smtClean="0"/>
              <a:t> Addendum for consideration of new funding commitment.</a:t>
            </a:r>
            <a:endParaRPr lang="en-GB" sz="2000" dirty="0"/>
          </a:p>
          <a:p>
            <a:r>
              <a:rPr lang="en-GB" sz="2000" dirty="0" smtClean="0"/>
              <a:t>Green roofing</a:t>
            </a:r>
          </a:p>
          <a:p>
            <a:pPr>
              <a:buFontTx/>
              <a:buChar char="-"/>
            </a:pPr>
            <a:r>
              <a:rPr lang="en-GB" sz="2000" dirty="0" smtClean="0"/>
              <a:t>Technical Expertise  &amp; IOC collaboration</a:t>
            </a:r>
          </a:p>
          <a:p>
            <a:pPr>
              <a:buFontTx/>
              <a:buChar char="-"/>
            </a:pPr>
            <a:endParaRPr lang="en-GB" sz="2000" dirty="0" smtClean="0"/>
          </a:p>
          <a:p>
            <a:r>
              <a:rPr lang="en-GB" sz="2000" dirty="0" smtClean="0"/>
              <a:t>Procurement</a:t>
            </a:r>
          </a:p>
          <a:p>
            <a:r>
              <a:rPr lang="en-GB" sz="2000" dirty="0" smtClean="0"/>
              <a:t>-Long process for finalising bid documents / launching of bids/ Evaluation</a:t>
            </a:r>
          </a:p>
          <a:p>
            <a:endParaRPr lang="en-GB" sz="2000" dirty="0" smtClean="0"/>
          </a:p>
          <a:p>
            <a:r>
              <a:rPr lang="en-GB" sz="2000" dirty="0" smtClean="0"/>
              <a:t>Interim Report</a:t>
            </a:r>
          </a:p>
          <a:p>
            <a:r>
              <a:rPr lang="en-GB" sz="2000" dirty="0" smtClean="0"/>
              <a:t>First period missed due to delay in project implementation </a:t>
            </a:r>
            <a:r>
              <a:rPr lang="en-GB" sz="2000" dirty="0" smtClean="0"/>
              <a:t>-</a:t>
            </a:r>
            <a:r>
              <a:rPr lang="en-GB" sz="2000" dirty="0" smtClean="0"/>
              <a:t> </a:t>
            </a:r>
            <a:r>
              <a:rPr lang="en-GB" sz="2000" dirty="0" smtClean="0"/>
              <a:t>instead first report covering first 12 months </a:t>
            </a:r>
            <a:r>
              <a:rPr lang="en-GB" sz="2000" dirty="0" smtClean="0"/>
              <a:t>being submitted</a:t>
            </a:r>
            <a:r>
              <a:rPr lang="en-GB" sz="2000" dirty="0" smtClean="0"/>
              <a:t>.</a:t>
            </a:r>
            <a:endParaRPr lang="en-GB" sz="2000" dirty="0" smtClean="0"/>
          </a:p>
          <a:p>
            <a:r>
              <a:rPr lang="en-GB" sz="2000" dirty="0" smtClean="0"/>
              <a:t> </a:t>
            </a:r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 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86380" y="4357694"/>
            <a:ext cx="3357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J.Henri</a:t>
            </a:r>
            <a:r>
              <a:rPr lang="en-GB" dirty="0" smtClean="0"/>
              <a:t> FELICITE</a:t>
            </a:r>
          </a:p>
          <a:p>
            <a:r>
              <a:rPr lang="en-GB" dirty="0" smtClean="0"/>
              <a:t>Head Environment /</a:t>
            </a:r>
          </a:p>
          <a:p>
            <a:r>
              <a:rPr lang="en-GB" dirty="0" smtClean="0"/>
              <a:t>Project Coordinator – Model </a:t>
            </a:r>
            <a:r>
              <a:rPr lang="en-GB" dirty="0" smtClean="0"/>
              <a:t>Eco-Village Project (Grant 126)</a:t>
            </a:r>
            <a:endParaRPr lang="en-GB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857752" y="2428868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THANK YOU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1045</TotalTime>
  <Words>993</Words>
  <Application>Microsoft Office PowerPoint</Application>
  <PresentationFormat>On-screen Show (4:3)</PresentationFormat>
  <Paragraphs>152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Hewlett-Packard Company</dc:creator>
  <cp:lastModifiedBy>Hewlett-Packard Company</cp:lastModifiedBy>
  <cp:revision>34</cp:revision>
  <dcterms:created xsi:type="dcterms:W3CDTF">2018-09-28T08:01:41Z</dcterms:created>
  <dcterms:modified xsi:type="dcterms:W3CDTF">2018-10-02T00:50:04Z</dcterms:modified>
</cp:coreProperties>
</file>