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79" r:id="rId3"/>
    <p:sldMasterId id="2147483680" r:id="rId4"/>
    <p:sldMasterId id="214748368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y="6858000" cx="12192000"/>
  <p:notesSz cx="6858000" cy="9144000"/>
  <p:embeddedFontLst>
    <p:embeddedFont>
      <p:font typeface="Exo 2"/>
      <p:regular r:id="rId22"/>
      <p:bold r:id="rId23"/>
      <p:italic r:id="rId24"/>
      <p:boldItalic r:id="rId25"/>
    </p:embeddedFont>
    <p:embeddedFont>
      <p:font typeface="Helvetica Neue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Exo2-regular.fntdata"/><Relationship Id="rId21" Type="http://schemas.openxmlformats.org/officeDocument/2006/relationships/slide" Target="slides/slide15.xml"/><Relationship Id="rId24" Type="http://schemas.openxmlformats.org/officeDocument/2006/relationships/font" Target="fonts/Exo2-italic.fntdata"/><Relationship Id="rId23" Type="http://schemas.openxmlformats.org/officeDocument/2006/relationships/font" Target="fonts/Exo2-bold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3.xml"/><Relationship Id="rId26" Type="http://schemas.openxmlformats.org/officeDocument/2006/relationships/font" Target="fonts/HelveticaNeue-regular.fntdata"/><Relationship Id="rId25" Type="http://schemas.openxmlformats.org/officeDocument/2006/relationships/font" Target="fonts/Exo2-boldItalic.fntdata"/><Relationship Id="rId28" Type="http://schemas.openxmlformats.org/officeDocument/2006/relationships/font" Target="fonts/HelveticaNeue-italic.fntdata"/><Relationship Id="rId27" Type="http://schemas.openxmlformats.org/officeDocument/2006/relationships/font" Target="fonts/HelveticaNeue-bold.fntdata"/><Relationship Id="rId5" Type="http://schemas.openxmlformats.org/officeDocument/2006/relationships/slideMaster" Target="slideMasters/slideMaster3.xml"/><Relationship Id="rId6" Type="http://schemas.openxmlformats.org/officeDocument/2006/relationships/notesMaster" Target="notesMasters/notesMaster1.xml"/><Relationship Id="rId29" Type="http://schemas.openxmlformats.org/officeDocument/2006/relationships/font" Target="fonts/HelveticaNeue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d59213115_0_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3" name="Google Shape;243;g3d59213115_0_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3" name="Google Shape;253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d59213115_0_10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1" name="Google Shape;291;g3d59213115_0_10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g3d59213115_0_103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4357996bcb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9" name="Google Shape;309;g4357996bcb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0" name="Google Shape;310;g4357996bcb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424d32d472_0_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4" name="Google Shape;344;g424d32d472_0_1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g424d32d472_0_1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5" name="Google Shape;365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2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42707e5901_0_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8" name="Google Shape;398;g42707e5901_0_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9" name="Google Shape;399;g42707e5901_0_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3f65338a3c_1_2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6" name="Google Shape;426;g3f65338a3c_1_2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7" name="Google Shape;427;g3f65338a3c_1_2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42707e5901_0_4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8" name="Google Shape;448;g42707e5901_0_47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9" name="Google Shape;449;g42707e5901_0_47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g424d32d472_0_3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76" name="Google Shape;476;g424d32d472_0_32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7" name="Google Shape;477;g424d32d472_0_32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g3f65338a3c_1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7" name="Google Shape;497;g3f65338a3c_1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8" name="Google Shape;498;g3f65338a3c_1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g42707e5901_0_7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0" name="Google Shape;520;g42707e5901_0_7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1" name="Google Shape;521;g42707e5901_0_7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4357996bcb_0_4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0" name="Google Shape;540;g4357996bcb_0_44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1" name="Google Shape;541;g4357996bcb_0_44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4357996bcb_0_24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Helvetica Neue"/>
              <a:buNone/>
            </a:pPr>
            <a:r>
              <a:t/>
            </a:r>
            <a:endParaRPr b="0" i="0" sz="22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58" name="Google Shape;558;g4357996bcb_0_24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0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2" name="Google Shape;612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9.jp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5.jpg"/><Relationship Id="rId3" Type="http://schemas.openxmlformats.org/officeDocument/2006/relationships/image" Target="../media/image49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9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3.jpg"/><Relationship Id="rId3" Type="http://schemas.openxmlformats.org/officeDocument/2006/relationships/image" Target="../media/image49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8.jpg"/><Relationship Id="rId3" Type="http://schemas.openxmlformats.org/officeDocument/2006/relationships/image" Target="../media/image49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5.png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3.png"/><Relationship Id="rId3" Type="http://schemas.openxmlformats.org/officeDocument/2006/relationships/image" Target="../media/image15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5" name="Google Shape;35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" name="Google Shape;36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" name="Google Shape;44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5" name="Google Shape;45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6" name="Google Shape;46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7" name="Google Shape;47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1" name="Google Shape;51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" name="Google Shape;52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31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iapositive de titr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2" name="Google Shape;92;p14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3" name="Google Shape;93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4" name="Google Shape;94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5" name="Google Shape;95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re et contenu" type="obj">
  <p:cSld name="OBJEC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98" name="Google Shape;98;p1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9" name="Google Shape;9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0" name="Google Shape;10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1" name="Google Shape;10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n-tête de section" type="secHead">
  <p:cSld name="SECTION_HEADER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b="0" i="0" sz="6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04" name="Google Shape;104;p1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5" name="Google Shape;10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6" name="Google Shape;10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7" name="Google Shape;10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eux contenus" type="twoObj">
  <p:cSld name="TWO_OBJECTS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0" name="Google Shape;110;p1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1" name="Google Shape;111;p1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2" name="Google Shape;11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3" name="Google Shape;11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4" name="Google Shape;11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aison" type="twoTxTwoObj">
  <p:cSld name="TWO_OBJECTS_WITH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7" name="Google Shape;117;p1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8" name="Google Shape;118;p1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9" name="Google Shape;119;p1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0" name="Google Shape;120;p1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1" name="Google Shape;121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2" name="Google Shape;122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3" name="Google Shape;123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re seul" type="titleOnly">
  <p:cSld name="TITLE_ONLY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26" name="Google Shape;126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7" name="Google Shape;127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8" name="Google Shape;128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ide" type="blank">
  <p:cSld name="BLANK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1" name="Google Shape;131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2" name="Google Shape;132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u avec légende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35" name="Google Shape;135;p2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318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6" name="Google Shape;136;p2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7" name="Google Shape;137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8" name="Google Shape;138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9" name="Google Shape;139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 avec légende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2" name="Google Shape;142;p2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3" name="Google Shape;143;p2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2286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4" name="Google Shape;144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5" name="Google Shape;145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6" name="Google Shape;146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re et texte vertical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49" name="Google Shape;149;p2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0" name="Google Shape;150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1" name="Google Shape;151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2" name="Google Shape;152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re vertical et texte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55" name="Google Shape;155;p2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6" name="Google Shape;156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7" name="Google Shape;157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8" name="Google Shape;158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iapositive de titre" type="tx">
  <p:cSld name="TITLE_AND_BODY"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6"/>
          <p:cNvSpPr txBox="1"/>
          <p:nvPr>
            <p:ph idx="12" type="sldNum"/>
          </p:nvPr>
        </p:nvSpPr>
        <p:spPr>
          <a:xfrm>
            <a:off x="8737600" y="6172200"/>
            <a:ext cx="2844900" cy="36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2725" lIns="52725" spcFirstLastPara="1" rIns="52725" wrap="square" tIns="527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165" name="Google Shape;165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15051" y="-171161"/>
            <a:ext cx="9930461" cy="70291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2_Phrase illustrée copie">
  <p:cSld name="2_Phrase illustrée copie"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696078" y="-28179"/>
            <a:ext cx="6902936" cy="6397876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27"/>
          <p:cNvSpPr/>
          <p:nvPr/>
        </p:nvSpPr>
        <p:spPr>
          <a:xfrm>
            <a:off x="-9945" y="6353171"/>
            <a:ext cx="5943300" cy="519900"/>
          </a:xfrm>
          <a:prstGeom prst="rect">
            <a:avLst/>
          </a:prstGeom>
          <a:solidFill>
            <a:srgbClr val="00A3DA"/>
          </a:solidFill>
          <a:ln>
            <a:noFill/>
          </a:ln>
        </p:spPr>
        <p:txBody>
          <a:bodyPr anchorCtr="0" anchor="ctr" bIns="52725" lIns="52725" spcFirstLastPara="1" rIns="52725" wrap="square" tIns="52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69" name="Google Shape;169;p27"/>
          <p:cNvGrpSpPr/>
          <p:nvPr/>
        </p:nvGrpSpPr>
        <p:grpSpPr>
          <a:xfrm>
            <a:off x="-9945" y="-35526"/>
            <a:ext cx="8241741" cy="6412665"/>
            <a:chOff x="0" y="0"/>
            <a:chExt cx="6696247" cy="6412665"/>
          </a:xfrm>
        </p:grpSpPr>
        <p:sp>
          <p:nvSpPr>
            <p:cNvPr id="170" name="Google Shape;170;p27"/>
            <p:cNvSpPr/>
            <p:nvPr/>
          </p:nvSpPr>
          <p:spPr>
            <a:xfrm>
              <a:off x="0" y="0"/>
              <a:ext cx="3451500" cy="6396300"/>
            </a:xfrm>
            <a:prstGeom prst="rect">
              <a:avLst/>
            </a:prstGeom>
            <a:solidFill>
              <a:srgbClr val="00A3DA"/>
            </a:solidFill>
            <a:ln>
              <a:noFill/>
            </a:ln>
          </p:spPr>
          <p:txBody>
            <a:bodyPr anchorCtr="0" anchor="ctr" bIns="52725" lIns="52725" spcFirstLastPara="1" rIns="52725" wrap="square" tIns="527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Calibri"/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1" name="Google Shape;171;p27"/>
            <p:cNvSpPr/>
            <p:nvPr/>
          </p:nvSpPr>
          <p:spPr>
            <a:xfrm rot="5400000">
              <a:off x="1868497" y="1584915"/>
              <a:ext cx="6403800" cy="32517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  <a:close/>
                </a:path>
              </a:pathLst>
            </a:custGeom>
            <a:solidFill>
              <a:srgbClr val="00A3DA"/>
            </a:solidFill>
            <a:ln>
              <a:noFill/>
            </a:ln>
          </p:spPr>
          <p:txBody>
            <a:bodyPr anchorCtr="0" anchor="ctr" bIns="52725" lIns="52725" spcFirstLastPara="1" rIns="52725" wrap="square" tIns="527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Calibri"/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72" name="Google Shape;172;p27"/>
          <p:cNvSpPr/>
          <p:nvPr/>
        </p:nvSpPr>
        <p:spPr>
          <a:xfrm rot="5400000">
            <a:off x="5820174" y="6450520"/>
            <a:ext cx="520500" cy="32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20000"/>
                </a:lnTo>
                <a:lnTo>
                  <a:pt x="120000" y="120000"/>
                </a:lnTo>
                <a:close/>
              </a:path>
            </a:pathLst>
          </a:custGeom>
          <a:solidFill>
            <a:srgbClr val="00A3DA"/>
          </a:solidFill>
          <a:ln>
            <a:noFill/>
          </a:ln>
        </p:spPr>
        <p:txBody>
          <a:bodyPr anchorCtr="0" anchor="ctr" bIns="52725" lIns="52725" spcFirstLastPara="1" rIns="52725" wrap="square" tIns="52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 Baobab inclusion blanc carré-01.png" id="173" name="Google Shape;173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75998" y="6393814"/>
            <a:ext cx="687314" cy="461174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7"/>
          <p:cNvSpPr/>
          <p:nvPr/>
        </p:nvSpPr>
        <p:spPr>
          <a:xfrm>
            <a:off x="1286666" y="6519598"/>
            <a:ext cx="5139300" cy="2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9500" lIns="59500" spcFirstLastPara="1" rIns="59500" wrap="square" tIns="595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Calibri"/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Cette présentation est la propriété exclusive de Microcred. Tout droits réservés.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27"/>
          <p:cNvSpPr txBox="1"/>
          <p:nvPr>
            <p:ph idx="12" type="sldNum"/>
          </p:nvPr>
        </p:nvSpPr>
        <p:spPr>
          <a:xfrm>
            <a:off x="9544712" y="6512088"/>
            <a:ext cx="2625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8700" lIns="48700" spcFirstLastPara="1" rIns="48700" wrap="square" tIns="48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re et texte">
  <p:cSld name="Titre et texte">
    <p:bg>
      <p:bgPr>
        <a:solidFill>
          <a:schemeClr val="lt1"/>
        </a:solid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8"/>
          <p:cNvSpPr/>
          <p:nvPr/>
        </p:nvSpPr>
        <p:spPr>
          <a:xfrm>
            <a:off x="589310" y="6519603"/>
            <a:ext cx="963300" cy="2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9475" lIns="59475" spcFirstLastPara="1" rIns="59475" wrap="square" tIns="59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Calibri"/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17/08/2015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28"/>
          <p:cNvSpPr/>
          <p:nvPr/>
        </p:nvSpPr>
        <p:spPr>
          <a:xfrm>
            <a:off x="1552389" y="6519603"/>
            <a:ext cx="5139300" cy="2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9475" lIns="59475" spcFirstLastPara="1" rIns="59475" wrap="square" tIns="59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Calibri"/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Cette présentation est la propriété exclusive de Microcred. Tout droits réservés.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28"/>
          <p:cNvSpPr/>
          <p:nvPr/>
        </p:nvSpPr>
        <p:spPr>
          <a:xfrm>
            <a:off x="1926471" y="6252919"/>
            <a:ext cx="5252400" cy="520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52725" lIns="52725" spcFirstLastPara="1" rIns="52725" wrap="square" tIns="52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Calibri"/>
              <a:buNone/>
            </a:pPr>
            <a:r>
              <a:t/>
            </a:r>
            <a:endParaRPr b="0" i="0" sz="21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28"/>
          <p:cNvSpPr/>
          <p:nvPr/>
        </p:nvSpPr>
        <p:spPr>
          <a:xfrm>
            <a:off x="609607" y="6510594"/>
            <a:ext cx="963300" cy="2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9475" lIns="59475" spcFirstLastPara="1" rIns="59475" wrap="square" tIns="59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Calibri"/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17/08/2015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28"/>
          <p:cNvSpPr/>
          <p:nvPr/>
        </p:nvSpPr>
        <p:spPr>
          <a:xfrm>
            <a:off x="1572683" y="6510594"/>
            <a:ext cx="5139300" cy="2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9475" lIns="59475" spcFirstLastPara="1" rIns="59475" wrap="square" tIns="59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Calibri"/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Cette présentation est la propriété exclusive de Microcred. Tout droits réservés.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p28"/>
          <p:cNvSpPr/>
          <p:nvPr/>
        </p:nvSpPr>
        <p:spPr>
          <a:xfrm>
            <a:off x="89221" y="6379130"/>
            <a:ext cx="5280000" cy="46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52725" lIns="52725" spcFirstLastPara="1" rIns="52725" wrap="square" tIns="52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Calibri"/>
              <a:buNone/>
            </a:pPr>
            <a:r>
              <a:t/>
            </a:r>
            <a:endParaRPr b="0" i="0" sz="21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28"/>
          <p:cNvSpPr/>
          <p:nvPr/>
        </p:nvSpPr>
        <p:spPr>
          <a:xfrm>
            <a:off x="6464006" y="6409003"/>
            <a:ext cx="669900" cy="46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52725" lIns="52725" spcFirstLastPara="1" rIns="52725" wrap="square" tIns="52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Calibri"/>
              <a:buNone/>
            </a:pPr>
            <a:r>
              <a:t/>
            </a:r>
            <a:endParaRPr b="0" i="0" sz="21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28"/>
          <p:cNvSpPr/>
          <p:nvPr/>
        </p:nvSpPr>
        <p:spPr>
          <a:xfrm>
            <a:off x="-9945" y="6353171"/>
            <a:ext cx="5943300" cy="519900"/>
          </a:xfrm>
          <a:prstGeom prst="rect">
            <a:avLst/>
          </a:prstGeom>
          <a:solidFill>
            <a:srgbClr val="00A3DA"/>
          </a:solidFill>
          <a:ln>
            <a:noFill/>
          </a:ln>
        </p:spPr>
        <p:txBody>
          <a:bodyPr anchorCtr="0" anchor="ctr" bIns="52725" lIns="52725" spcFirstLastPara="1" rIns="52725" wrap="square" tIns="52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28"/>
          <p:cNvSpPr/>
          <p:nvPr/>
        </p:nvSpPr>
        <p:spPr>
          <a:xfrm rot="5400000">
            <a:off x="5820174" y="6450520"/>
            <a:ext cx="520500" cy="32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20000"/>
                </a:lnTo>
                <a:lnTo>
                  <a:pt x="120000" y="120000"/>
                </a:lnTo>
                <a:close/>
              </a:path>
            </a:pathLst>
          </a:custGeom>
          <a:solidFill>
            <a:srgbClr val="00A3DA"/>
          </a:solidFill>
          <a:ln>
            <a:noFill/>
          </a:ln>
        </p:spPr>
        <p:txBody>
          <a:bodyPr anchorCtr="0" anchor="ctr" bIns="52725" lIns="52725" spcFirstLastPara="1" rIns="52725" wrap="square" tIns="52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28"/>
          <p:cNvSpPr/>
          <p:nvPr/>
        </p:nvSpPr>
        <p:spPr>
          <a:xfrm>
            <a:off x="323586" y="6519598"/>
            <a:ext cx="963300" cy="2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9500" lIns="59500" spcFirstLastPara="1" rIns="59500" wrap="square" tIns="595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Calibri"/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March 2018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28"/>
          <p:cNvSpPr/>
          <p:nvPr/>
        </p:nvSpPr>
        <p:spPr>
          <a:xfrm>
            <a:off x="1286666" y="6519598"/>
            <a:ext cx="5139300" cy="2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9500" lIns="59500" spcFirstLastPara="1" rIns="59500" wrap="square" tIns="595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Calibri"/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Cette présentation est la propriété exclusive de Baobab+. Tout droits réservés.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8" name="Google Shape;188;p2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343713" y="6369846"/>
            <a:ext cx="739576" cy="461028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28"/>
          <p:cNvSpPr txBox="1"/>
          <p:nvPr>
            <p:ph idx="12" type="sldNum"/>
          </p:nvPr>
        </p:nvSpPr>
        <p:spPr>
          <a:xfrm>
            <a:off x="9181513" y="6416282"/>
            <a:ext cx="2844900" cy="36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2725" lIns="52725" spcFirstLastPara="1" rIns="52725" wrap="square" tIns="527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351"/>
              </a:buClr>
              <a:buSzPts val="400"/>
              <a:buFont typeface="Exo 2"/>
              <a:buNone/>
              <a:defRPr b="0" i="0" sz="1300" u="none" cap="none" strike="noStrike">
                <a:solidFill>
                  <a:srgbClr val="5B5351"/>
                </a:solidFill>
                <a:latin typeface="Exo 2"/>
                <a:ea typeface="Exo 2"/>
                <a:cs typeface="Exo 2"/>
                <a:sym typeface="Exo 2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351"/>
              </a:buClr>
              <a:buSzPts val="400"/>
              <a:buFont typeface="Exo 2"/>
              <a:buNone/>
              <a:defRPr b="0" i="0" sz="1300" u="none" cap="none" strike="noStrike">
                <a:solidFill>
                  <a:srgbClr val="5B5351"/>
                </a:solidFill>
                <a:latin typeface="Exo 2"/>
                <a:ea typeface="Exo 2"/>
                <a:cs typeface="Exo 2"/>
                <a:sym typeface="Exo 2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351"/>
              </a:buClr>
              <a:buSzPts val="400"/>
              <a:buFont typeface="Exo 2"/>
              <a:buNone/>
              <a:defRPr b="0" i="0" sz="1300" u="none" cap="none" strike="noStrike">
                <a:solidFill>
                  <a:srgbClr val="5B5351"/>
                </a:solidFill>
                <a:latin typeface="Exo 2"/>
                <a:ea typeface="Exo 2"/>
                <a:cs typeface="Exo 2"/>
                <a:sym typeface="Exo 2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351"/>
              </a:buClr>
              <a:buSzPts val="400"/>
              <a:buFont typeface="Exo 2"/>
              <a:buNone/>
              <a:defRPr b="0" i="0" sz="1300" u="none" cap="none" strike="noStrike">
                <a:solidFill>
                  <a:srgbClr val="5B5351"/>
                </a:solidFill>
                <a:latin typeface="Exo 2"/>
                <a:ea typeface="Exo 2"/>
                <a:cs typeface="Exo 2"/>
                <a:sym typeface="Exo 2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351"/>
              </a:buClr>
              <a:buSzPts val="400"/>
              <a:buFont typeface="Exo 2"/>
              <a:buNone/>
              <a:defRPr b="0" i="0" sz="1300" u="none" cap="none" strike="noStrike">
                <a:solidFill>
                  <a:srgbClr val="5B5351"/>
                </a:solidFill>
                <a:latin typeface="Exo 2"/>
                <a:ea typeface="Exo 2"/>
                <a:cs typeface="Exo 2"/>
                <a:sym typeface="Exo 2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351"/>
              </a:buClr>
              <a:buSzPts val="400"/>
              <a:buFont typeface="Exo 2"/>
              <a:buNone/>
              <a:defRPr b="0" i="0" sz="1300" u="none" cap="none" strike="noStrike">
                <a:solidFill>
                  <a:srgbClr val="5B5351"/>
                </a:solidFill>
                <a:latin typeface="Exo 2"/>
                <a:ea typeface="Exo 2"/>
                <a:cs typeface="Exo 2"/>
                <a:sym typeface="Exo 2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351"/>
              </a:buClr>
              <a:buSzPts val="400"/>
              <a:buFont typeface="Exo 2"/>
              <a:buNone/>
              <a:defRPr b="0" i="0" sz="1300" u="none" cap="none" strike="noStrike">
                <a:solidFill>
                  <a:srgbClr val="5B5351"/>
                </a:solidFill>
                <a:latin typeface="Exo 2"/>
                <a:ea typeface="Exo 2"/>
                <a:cs typeface="Exo 2"/>
                <a:sym typeface="Exo 2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351"/>
              </a:buClr>
              <a:buSzPts val="400"/>
              <a:buFont typeface="Exo 2"/>
              <a:buNone/>
              <a:defRPr b="0" i="0" sz="1300" u="none" cap="none" strike="noStrike">
                <a:solidFill>
                  <a:srgbClr val="5B5351"/>
                </a:solidFill>
                <a:latin typeface="Exo 2"/>
                <a:ea typeface="Exo 2"/>
                <a:cs typeface="Exo 2"/>
                <a:sym typeface="Exo 2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5351"/>
              </a:buClr>
              <a:buSzPts val="400"/>
              <a:buFont typeface="Exo 2"/>
              <a:buNone/>
              <a:defRPr b="0" i="0" sz="1300" u="none" cap="none" strike="noStrike">
                <a:solidFill>
                  <a:srgbClr val="5B5351"/>
                </a:solidFill>
                <a:latin typeface="Exo 2"/>
                <a:ea typeface="Exo 2"/>
                <a:cs typeface="Exo 2"/>
                <a:sym typeface="Exo 2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90" name="Google Shape;190;p28"/>
          <p:cNvSpPr/>
          <p:nvPr/>
        </p:nvSpPr>
        <p:spPr>
          <a:xfrm rot="-5400000">
            <a:off x="11784764" y="6437841"/>
            <a:ext cx="520500" cy="32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20000"/>
                </a:lnTo>
                <a:lnTo>
                  <a:pt x="120000" y="120000"/>
                </a:lnTo>
                <a:close/>
              </a:path>
            </a:pathLst>
          </a:custGeom>
          <a:solidFill>
            <a:srgbClr val="00A3DA"/>
          </a:solidFill>
          <a:ln>
            <a:noFill/>
          </a:ln>
        </p:spPr>
        <p:txBody>
          <a:bodyPr anchorCtr="0" anchor="ctr" bIns="52725" lIns="52725" spcFirstLastPara="1" rIns="52725" wrap="square" tIns="52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re de chapitre MC">
  <p:cSld name="Titre de chapitre MC"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9"/>
          <p:cNvSpPr/>
          <p:nvPr/>
        </p:nvSpPr>
        <p:spPr>
          <a:xfrm>
            <a:off x="0" y="-9627"/>
            <a:ext cx="12240000" cy="6382800"/>
          </a:xfrm>
          <a:prstGeom prst="rect">
            <a:avLst/>
          </a:prstGeom>
          <a:solidFill>
            <a:srgbClr val="00A3DA"/>
          </a:solidFill>
          <a:ln cap="flat" cmpd="sng" w="9525">
            <a:solidFill>
              <a:srgbClr val="4A7EBB"/>
            </a:solidFill>
            <a:prstDash val="solid"/>
            <a:bevel/>
            <a:headEnd len="sm" w="sm" type="none"/>
            <a:tailEnd len="sm" w="sm" type="none"/>
          </a:ln>
        </p:spPr>
        <p:txBody>
          <a:bodyPr anchorCtr="0" anchor="ctr" bIns="52725" lIns="52725" spcFirstLastPara="1" rIns="52725" wrap="square" tIns="52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Calibri"/>
              <a:buNone/>
            </a:pPr>
            <a:r>
              <a:t/>
            </a:r>
            <a:endParaRPr b="0" i="0" sz="21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29"/>
          <p:cNvSpPr/>
          <p:nvPr/>
        </p:nvSpPr>
        <p:spPr>
          <a:xfrm>
            <a:off x="304037" y="6510594"/>
            <a:ext cx="963300" cy="2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9475" lIns="59475" spcFirstLastPara="1" rIns="59475" wrap="square" tIns="59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Calibri"/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04/08/15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29"/>
          <p:cNvSpPr/>
          <p:nvPr/>
        </p:nvSpPr>
        <p:spPr>
          <a:xfrm>
            <a:off x="1572683" y="6510594"/>
            <a:ext cx="5139300" cy="2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9475" lIns="59475" spcFirstLastPara="1" rIns="59475" wrap="square" tIns="59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Calibri"/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Cette présentation est la propriété exclusive de Microcred. Tout droits réservés.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29"/>
          <p:cNvSpPr/>
          <p:nvPr/>
        </p:nvSpPr>
        <p:spPr>
          <a:xfrm>
            <a:off x="1552389" y="6519603"/>
            <a:ext cx="5139300" cy="2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9475" lIns="59475" spcFirstLastPara="1" rIns="59475" wrap="square" tIns="59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Calibri"/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Cette présentation est la propriété exclusive de Microcred. Tout droits réservés.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29"/>
          <p:cNvSpPr/>
          <p:nvPr/>
        </p:nvSpPr>
        <p:spPr>
          <a:xfrm>
            <a:off x="1572683" y="6510594"/>
            <a:ext cx="5139300" cy="2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9475" lIns="59475" spcFirstLastPara="1" rIns="59475" wrap="square" tIns="594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Calibri"/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Cette présentation est la propriété exclusive de Microcred. Tout droits réservés.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29"/>
          <p:cNvSpPr/>
          <p:nvPr/>
        </p:nvSpPr>
        <p:spPr>
          <a:xfrm>
            <a:off x="89221" y="6379130"/>
            <a:ext cx="5280000" cy="46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52725" lIns="52725" spcFirstLastPara="1" rIns="52725" wrap="square" tIns="52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Calibri"/>
              <a:buNone/>
            </a:pPr>
            <a:r>
              <a:t/>
            </a:r>
            <a:endParaRPr b="0" i="0" sz="21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29"/>
          <p:cNvSpPr/>
          <p:nvPr/>
        </p:nvSpPr>
        <p:spPr>
          <a:xfrm>
            <a:off x="6464006" y="6409003"/>
            <a:ext cx="669900" cy="46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52725" lIns="52725" spcFirstLastPara="1" rIns="52725" wrap="square" tIns="52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Calibri"/>
              <a:buNone/>
            </a:pPr>
            <a:r>
              <a:t/>
            </a:r>
            <a:endParaRPr b="0" i="0" sz="21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 Baobab inclusion blanc carré-01.png" id="199" name="Google Shape;199;p2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375998" y="6393814"/>
            <a:ext cx="687314" cy="461174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29"/>
          <p:cNvSpPr/>
          <p:nvPr/>
        </p:nvSpPr>
        <p:spPr>
          <a:xfrm>
            <a:off x="-9945" y="6353171"/>
            <a:ext cx="5943300" cy="519900"/>
          </a:xfrm>
          <a:prstGeom prst="rect">
            <a:avLst/>
          </a:prstGeom>
          <a:solidFill>
            <a:srgbClr val="00A3DA"/>
          </a:solidFill>
          <a:ln>
            <a:noFill/>
          </a:ln>
        </p:spPr>
        <p:txBody>
          <a:bodyPr anchorCtr="0" anchor="ctr" bIns="52725" lIns="52725" spcFirstLastPara="1" rIns="52725" wrap="square" tIns="52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29"/>
          <p:cNvSpPr/>
          <p:nvPr/>
        </p:nvSpPr>
        <p:spPr>
          <a:xfrm rot="5400000">
            <a:off x="5820174" y="6450520"/>
            <a:ext cx="520500" cy="32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20000"/>
                </a:lnTo>
                <a:lnTo>
                  <a:pt x="120000" y="120000"/>
                </a:lnTo>
                <a:close/>
              </a:path>
            </a:pathLst>
          </a:custGeom>
          <a:solidFill>
            <a:srgbClr val="00A3DA"/>
          </a:solidFill>
          <a:ln>
            <a:noFill/>
          </a:ln>
        </p:spPr>
        <p:txBody>
          <a:bodyPr anchorCtr="0" anchor="ctr" bIns="52725" lIns="52725" spcFirstLastPara="1" rIns="52725" wrap="square" tIns="52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29"/>
          <p:cNvSpPr/>
          <p:nvPr/>
        </p:nvSpPr>
        <p:spPr>
          <a:xfrm>
            <a:off x="1286666" y="6519598"/>
            <a:ext cx="5139300" cy="2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9500" lIns="59500" spcFirstLastPara="1" rIns="59500" wrap="square" tIns="595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Calibri"/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Cette présentation est la propriété exclusive de Baobab+. Tout droits réservés.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3" name="Google Shape;203;p29"/>
          <p:cNvSpPr txBox="1"/>
          <p:nvPr>
            <p:ph idx="12" type="sldNum"/>
          </p:nvPr>
        </p:nvSpPr>
        <p:spPr>
          <a:xfrm>
            <a:off x="9315935" y="6444467"/>
            <a:ext cx="2844900" cy="36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2725" lIns="52725" spcFirstLastPara="1" rIns="52725" wrap="square" tIns="527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Exo 2"/>
                <a:ea typeface="Exo 2"/>
                <a:cs typeface="Exo 2"/>
                <a:sym typeface="Exo 2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Exo 2"/>
                <a:ea typeface="Exo 2"/>
                <a:cs typeface="Exo 2"/>
                <a:sym typeface="Exo 2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Exo 2"/>
                <a:ea typeface="Exo 2"/>
                <a:cs typeface="Exo 2"/>
                <a:sym typeface="Exo 2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Exo 2"/>
                <a:ea typeface="Exo 2"/>
                <a:cs typeface="Exo 2"/>
                <a:sym typeface="Exo 2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Exo 2"/>
                <a:ea typeface="Exo 2"/>
                <a:cs typeface="Exo 2"/>
                <a:sym typeface="Exo 2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Exo 2"/>
                <a:ea typeface="Exo 2"/>
                <a:cs typeface="Exo 2"/>
                <a:sym typeface="Exo 2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Exo 2"/>
                <a:ea typeface="Exo 2"/>
                <a:cs typeface="Exo 2"/>
                <a:sym typeface="Exo 2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Exo 2"/>
                <a:ea typeface="Exo 2"/>
                <a:cs typeface="Exo 2"/>
                <a:sym typeface="Exo 2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Exo 2"/>
                <a:ea typeface="Exo 2"/>
                <a:cs typeface="Exo 2"/>
                <a:sym typeface="Exo 2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2_Phrase illustrée copie 1">
  <p:cSld name="2_Phrase illustrée copie 1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0"/>
          <p:cNvSpPr/>
          <p:nvPr/>
        </p:nvSpPr>
        <p:spPr>
          <a:xfrm>
            <a:off x="7270831" y="-35521"/>
            <a:ext cx="4969500" cy="1334700"/>
          </a:xfrm>
          <a:prstGeom prst="rect">
            <a:avLst/>
          </a:prstGeom>
          <a:solidFill>
            <a:srgbClr val="0A0402"/>
          </a:solidFill>
          <a:ln>
            <a:noFill/>
          </a:ln>
        </p:spPr>
        <p:txBody>
          <a:bodyPr anchorCtr="0" anchor="ctr" bIns="52725" lIns="52725" spcFirstLastPara="1" rIns="52725" wrap="square" tIns="52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6" name="Google Shape;206;p3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998708" y="1299475"/>
            <a:ext cx="6696300" cy="5066401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30"/>
          <p:cNvSpPr/>
          <p:nvPr/>
        </p:nvSpPr>
        <p:spPr>
          <a:xfrm>
            <a:off x="-9945" y="6353171"/>
            <a:ext cx="5943300" cy="519900"/>
          </a:xfrm>
          <a:prstGeom prst="rect">
            <a:avLst/>
          </a:prstGeom>
          <a:solidFill>
            <a:srgbClr val="00A3DA"/>
          </a:solidFill>
          <a:ln>
            <a:noFill/>
          </a:ln>
        </p:spPr>
        <p:txBody>
          <a:bodyPr anchorCtr="0" anchor="ctr" bIns="52725" lIns="52725" spcFirstLastPara="1" rIns="52725" wrap="square" tIns="52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08" name="Google Shape;208;p30"/>
          <p:cNvGrpSpPr/>
          <p:nvPr/>
        </p:nvGrpSpPr>
        <p:grpSpPr>
          <a:xfrm>
            <a:off x="-9945" y="-35526"/>
            <a:ext cx="8241741" cy="6412665"/>
            <a:chOff x="0" y="0"/>
            <a:chExt cx="6696247" cy="6412665"/>
          </a:xfrm>
        </p:grpSpPr>
        <p:sp>
          <p:nvSpPr>
            <p:cNvPr id="209" name="Google Shape;209;p30"/>
            <p:cNvSpPr/>
            <p:nvPr/>
          </p:nvSpPr>
          <p:spPr>
            <a:xfrm>
              <a:off x="0" y="0"/>
              <a:ext cx="3451500" cy="6396300"/>
            </a:xfrm>
            <a:prstGeom prst="rect">
              <a:avLst/>
            </a:prstGeom>
            <a:solidFill>
              <a:srgbClr val="00A3DA"/>
            </a:solidFill>
            <a:ln>
              <a:noFill/>
            </a:ln>
          </p:spPr>
          <p:txBody>
            <a:bodyPr anchorCtr="0" anchor="ctr" bIns="52725" lIns="52725" spcFirstLastPara="1" rIns="52725" wrap="square" tIns="527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Calibri"/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0" name="Google Shape;210;p30"/>
            <p:cNvSpPr/>
            <p:nvPr/>
          </p:nvSpPr>
          <p:spPr>
            <a:xfrm rot="5400000">
              <a:off x="1868497" y="1584915"/>
              <a:ext cx="6403800" cy="32517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  <a:close/>
                </a:path>
              </a:pathLst>
            </a:custGeom>
            <a:solidFill>
              <a:srgbClr val="00A3DA"/>
            </a:solidFill>
            <a:ln>
              <a:noFill/>
            </a:ln>
          </p:spPr>
          <p:txBody>
            <a:bodyPr anchorCtr="0" anchor="ctr" bIns="52725" lIns="52725" spcFirstLastPara="1" rIns="52725" wrap="square" tIns="527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Calibri"/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11" name="Google Shape;211;p30"/>
          <p:cNvSpPr/>
          <p:nvPr/>
        </p:nvSpPr>
        <p:spPr>
          <a:xfrm rot="5400000">
            <a:off x="5820174" y="6450520"/>
            <a:ext cx="520500" cy="32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20000"/>
                </a:lnTo>
                <a:lnTo>
                  <a:pt x="120000" y="120000"/>
                </a:lnTo>
                <a:close/>
              </a:path>
            </a:pathLst>
          </a:custGeom>
          <a:solidFill>
            <a:srgbClr val="00A3DA"/>
          </a:solidFill>
          <a:ln>
            <a:noFill/>
          </a:ln>
        </p:spPr>
        <p:txBody>
          <a:bodyPr anchorCtr="0" anchor="ctr" bIns="52725" lIns="52725" spcFirstLastPara="1" rIns="52725" wrap="square" tIns="52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 Baobab inclusion blanc carré-01.png" id="212" name="Google Shape;212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75998" y="6393814"/>
            <a:ext cx="687314" cy="461174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30"/>
          <p:cNvSpPr/>
          <p:nvPr/>
        </p:nvSpPr>
        <p:spPr>
          <a:xfrm>
            <a:off x="1286666" y="6519598"/>
            <a:ext cx="5139300" cy="2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9500" lIns="59500" spcFirstLastPara="1" rIns="59500" wrap="square" tIns="595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Calibri"/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Cette présentation est la propriété exclusive de Microcred. Tout droits réservés.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30"/>
          <p:cNvSpPr txBox="1"/>
          <p:nvPr>
            <p:ph idx="12" type="sldNum"/>
          </p:nvPr>
        </p:nvSpPr>
        <p:spPr>
          <a:xfrm>
            <a:off x="8534400" y="5959719"/>
            <a:ext cx="26259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8700" lIns="48700" spcFirstLastPara="1" rIns="48700" wrap="square" tIns="48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efault">
  <p:cSld name="Default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31"/>
          <p:cNvSpPr txBox="1"/>
          <p:nvPr>
            <p:ph idx="12" type="sldNum"/>
          </p:nvPr>
        </p:nvSpPr>
        <p:spPr>
          <a:xfrm>
            <a:off x="11306909" y="6377369"/>
            <a:ext cx="697500" cy="38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5475" lIns="105475" spcFirstLastPara="1" rIns="105475" wrap="square" tIns="10547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Exo 2"/>
                <a:ea typeface="Exo 2"/>
                <a:cs typeface="Exo 2"/>
                <a:sym typeface="Exo 2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Exo 2"/>
                <a:ea typeface="Exo 2"/>
                <a:cs typeface="Exo 2"/>
                <a:sym typeface="Exo 2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Exo 2"/>
                <a:ea typeface="Exo 2"/>
                <a:cs typeface="Exo 2"/>
                <a:sym typeface="Exo 2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Exo 2"/>
                <a:ea typeface="Exo 2"/>
                <a:cs typeface="Exo 2"/>
                <a:sym typeface="Exo 2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Exo 2"/>
                <a:ea typeface="Exo 2"/>
                <a:cs typeface="Exo 2"/>
                <a:sym typeface="Exo 2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Exo 2"/>
                <a:ea typeface="Exo 2"/>
                <a:cs typeface="Exo 2"/>
                <a:sym typeface="Exo 2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Exo 2"/>
                <a:ea typeface="Exo 2"/>
                <a:cs typeface="Exo 2"/>
                <a:sym typeface="Exo 2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Exo 2"/>
                <a:ea typeface="Exo 2"/>
                <a:cs typeface="Exo 2"/>
                <a:sym typeface="Exo 2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  <a:defRPr b="0" i="0" sz="1600" u="none" cap="none" strike="noStrike">
                <a:solidFill>
                  <a:srgbClr val="000000"/>
                </a:solidFill>
                <a:latin typeface="Exo 2"/>
                <a:ea typeface="Exo 2"/>
                <a:cs typeface="Exo 2"/>
                <a:sym typeface="Exo 2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2_Phrase illustrée">
  <p:cSld name="2_Phrase illustrée"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3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807415" y="0"/>
            <a:ext cx="6812475" cy="6377047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32"/>
          <p:cNvSpPr/>
          <p:nvPr/>
        </p:nvSpPr>
        <p:spPr>
          <a:xfrm>
            <a:off x="-9945" y="6353171"/>
            <a:ext cx="5943300" cy="519900"/>
          </a:xfrm>
          <a:prstGeom prst="rect">
            <a:avLst/>
          </a:prstGeom>
          <a:solidFill>
            <a:srgbClr val="00A3DA"/>
          </a:solidFill>
          <a:ln>
            <a:noFill/>
          </a:ln>
        </p:spPr>
        <p:txBody>
          <a:bodyPr anchorCtr="0" anchor="ctr" bIns="52725" lIns="52725" spcFirstLastPara="1" rIns="52725" wrap="square" tIns="52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0" name="Google Shape;220;p32"/>
          <p:cNvGrpSpPr/>
          <p:nvPr/>
        </p:nvGrpSpPr>
        <p:grpSpPr>
          <a:xfrm>
            <a:off x="-9945" y="-35526"/>
            <a:ext cx="8241741" cy="6412665"/>
            <a:chOff x="0" y="0"/>
            <a:chExt cx="6696247" cy="6412665"/>
          </a:xfrm>
        </p:grpSpPr>
        <p:sp>
          <p:nvSpPr>
            <p:cNvPr id="221" name="Google Shape;221;p32"/>
            <p:cNvSpPr/>
            <p:nvPr/>
          </p:nvSpPr>
          <p:spPr>
            <a:xfrm>
              <a:off x="0" y="0"/>
              <a:ext cx="3451500" cy="6396300"/>
            </a:xfrm>
            <a:prstGeom prst="rect">
              <a:avLst/>
            </a:prstGeom>
            <a:solidFill>
              <a:srgbClr val="00A3DA"/>
            </a:solidFill>
            <a:ln>
              <a:noFill/>
            </a:ln>
          </p:spPr>
          <p:txBody>
            <a:bodyPr anchorCtr="0" anchor="ctr" bIns="52725" lIns="52725" spcFirstLastPara="1" rIns="52725" wrap="square" tIns="527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Calibri"/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2" name="Google Shape;222;p32"/>
            <p:cNvSpPr/>
            <p:nvPr/>
          </p:nvSpPr>
          <p:spPr>
            <a:xfrm rot="5400000">
              <a:off x="1868497" y="1584915"/>
              <a:ext cx="6403800" cy="325170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  <a:close/>
                </a:path>
              </a:pathLst>
            </a:custGeom>
            <a:solidFill>
              <a:srgbClr val="00A3DA"/>
            </a:solidFill>
            <a:ln>
              <a:noFill/>
            </a:ln>
          </p:spPr>
          <p:txBody>
            <a:bodyPr anchorCtr="0" anchor="ctr" bIns="52725" lIns="52725" spcFirstLastPara="1" rIns="52725" wrap="square" tIns="527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Calibri"/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3" name="Google Shape;223;p32"/>
          <p:cNvSpPr/>
          <p:nvPr/>
        </p:nvSpPr>
        <p:spPr>
          <a:xfrm rot="5400000">
            <a:off x="5820174" y="6450520"/>
            <a:ext cx="520500" cy="325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20000"/>
                </a:lnTo>
                <a:lnTo>
                  <a:pt x="120000" y="120000"/>
                </a:lnTo>
                <a:close/>
              </a:path>
            </a:pathLst>
          </a:custGeom>
          <a:solidFill>
            <a:srgbClr val="00A3DA"/>
          </a:solidFill>
          <a:ln>
            <a:noFill/>
          </a:ln>
        </p:spPr>
        <p:txBody>
          <a:bodyPr anchorCtr="0" anchor="ctr" bIns="52725" lIns="52725" spcFirstLastPara="1" rIns="52725" wrap="square" tIns="52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Calibri"/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 Baobab inclusion blanc carré-01.png" id="224" name="Google Shape;224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75998" y="6393814"/>
            <a:ext cx="687314" cy="461174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32"/>
          <p:cNvSpPr/>
          <p:nvPr/>
        </p:nvSpPr>
        <p:spPr>
          <a:xfrm>
            <a:off x="1286666" y="6519598"/>
            <a:ext cx="5139300" cy="2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9500" lIns="59500" spcFirstLastPara="1" rIns="59500" wrap="square" tIns="595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Calibri"/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Cette présentation est la propriété exclusive de Microcred. Tout droits réservés.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32"/>
          <p:cNvSpPr txBox="1"/>
          <p:nvPr>
            <p:ph idx="12" type="sldNum"/>
          </p:nvPr>
        </p:nvSpPr>
        <p:spPr>
          <a:xfrm>
            <a:off x="9141810" y="6428980"/>
            <a:ext cx="2844900" cy="36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2725" lIns="52725" spcFirstLastPara="1" rIns="52725" wrap="square" tIns="527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re de chapitre MC">
  <p:cSld name="Titre de chapitre MC 2"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3"/>
          <p:cNvSpPr/>
          <p:nvPr/>
        </p:nvSpPr>
        <p:spPr>
          <a:xfrm>
            <a:off x="0" y="-9627"/>
            <a:ext cx="12240000" cy="6876000"/>
          </a:xfrm>
          <a:prstGeom prst="rect">
            <a:avLst/>
          </a:prstGeom>
          <a:solidFill>
            <a:srgbClr val="CC0066"/>
          </a:solidFill>
          <a:ln cap="flat" cmpd="sng" w="9525">
            <a:solidFill>
              <a:srgbClr val="4A7EBB"/>
            </a:solidFill>
            <a:prstDash val="solid"/>
            <a:bevel/>
            <a:headEnd len="sm" w="sm" type="none"/>
            <a:tailEnd len="sm" w="sm" type="none"/>
          </a:ln>
        </p:spPr>
        <p:txBody>
          <a:bodyPr anchorCtr="0" anchor="ctr" bIns="52725" lIns="52725" spcFirstLastPara="1" rIns="52725" wrap="square" tIns="52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Calibri"/>
              <a:buNone/>
            </a:pPr>
            <a:r>
              <a:t/>
            </a:r>
            <a:endParaRPr b="0" i="0" sz="21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33"/>
          <p:cNvSpPr/>
          <p:nvPr/>
        </p:nvSpPr>
        <p:spPr>
          <a:xfrm>
            <a:off x="609605" y="6510589"/>
            <a:ext cx="963300" cy="2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9500" lIns="59500" spcFirstLastPara="1" rIns="59500" wrap="square" tIns="595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Calibri"/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22/04/15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0" name="Google Shape;230;p33"/>
          <p:cNvSpPr/>
          <p:nvPr/>
        </p:nvSpPr>
        <p:spPr>
          <a:xfrm>
            <a:off x="1572683" y="6510589"/>
            <a:ext cx="5139300" cy="2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9500" lIns="59500" spcFirstLastPara="1" rIns="59500" wrap="square" tIns="595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Calibri"/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Cette présentation est la propriété exclusive de Microcred. Tout droits réservés.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33"/>
          <p:cNvSpPr/>
          <p:nvPr/>
        </p:nvSpPr>
        <p:spPr>
          <a:xfrm>
            <a:off x="6960020" y="6408858"/>
            <a:ext cx="5280000" cy="46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52725" lIns="52725" spcFirstLastPara="1" rIns="52725" wrap="square" tIns="52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Calibri"/>
              <a:buNone/>
            </a:pPr>
            <a:r>
              <a:t/>
            </a:r>
            <a:endParaRPr b="0" i="0" sz="21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2" name="Google Shape;232;p3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77098" y="6408860"/>
            <a:ext cx="1069712" cy="4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33"/>
          <p:cNvSpPr txBox="1"/>
          <p:nvPr>
            <p:ph idx="12" type="sldNum"/>
          </p:nvPr>
        </p:nvSpPr>
        <p:spPr>
          <a:xfrm>
            <a:off x="8737600" y="6172200"/>
            <a:ext cx="2844900" cy="36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2725" lIns="52725" spcFirstLastPara="1" rIns="52725" wrap="square" tIns="527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re et texte">
  <p:cSld name="Titre et texte 2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-20293" y="6399728"/>
            <a:ext cx="11922834" cy="46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34"/>
          <p:cNvSpPr/>
          <p:nvPr/>
        </p:nvSpPr>
        <p:spPr>
          <a:xfrm>
            <a:off x="589310" y="6519598"/>
            <a:ext cx="963300" cy="2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9500" lIns="59500" spcFirstLastPara="1" rIns="59500" wrap="square" tIns="595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Calibri"/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22/04/15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34"/>
          <p:cNvSpPr/>
          <p:nvPr/>
        </p:nvSpPr>
        <p:spPr>
          <a:xfrm>
            <a:off x="1552389" y="6519598"/>
            <a:ext cx="5139300" cy="2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59500" lIns="59500" spcFirstLastPara="1" rIns="59500" wrap="square" tIns="595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"/>
              <a:buFont typeface="Calibri"/>
              <a:buNone/>
            </a:pPr>
            <a:r>
              <a:rPr b="0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Cette présentation est la propriété exclusive de Microcred. Tout droits réservés.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34"/>
          <p:cNvSpPr/>
          <p:nvPr/>
        </p:nvSpPr>
        <p:spPr>
          <a:xfrm>
            <a:off x="6939725" y="6347246"/>
            <a:ext cx="5252400" cy="520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52725" lIns="52725" spcFirstLastPara="1" rIns="52725" wrap="square" tIns="52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100"/>
              <a:buFont typeface="Calibri"/>
              <a:buNone/>
            </a:pPr>
            <a:r>
              <a:t/>
            </a:r>
            <a:endParaRPr b="0" i="0" sz="21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9" name="Google Shape;239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806" y="6347250"/>
            <a:ext cx="1189661" cy="520478"/>
          </a:xfrm>
          <a:prstGeom prst="rect">
            <a:avLst/>
          </a:prstGeom>
          <a:noFill/>
          <a:ln>
            <a:noFill/>
          </a:ln>
        </p:spPr>
      </p:pic>
      <p:sp>
        <p:nvSpPr>
          <p:cNvPr id="240" name="Google Shape;240;p34"/>
          <p:cNvSpPr txBox="1"/>
          <p:nvPr>
            <p:ph idx="12" type="sldNum"/>
          </p:nvPr>
        </p:nvSpPr>
        <p:spPr>
          <a:xfrm>
            <a:off x="8737600" y="6172200"/>
            <a:ext cx="2844900" cy="36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2725" lIns="52725" spcFirstLastPara="1" rIns="52725" wrap="square" tIns="527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10" Type="http://schemas.openxmlformats.org/officeDocument/2006/relationships/theme" Target="../theme/theme4.xml"/><Relationship Id="rId9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139EE7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FFFFF"/>
        </a:solid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5"/>
          <p:cNvSpPr txBox="1"/>
          <p:nvPr>
            <p:ph idx="12" type="sldNum"/>
          </p:nvPr>
        </p:nvSpPr>
        <p:spPr>
          <a:xfrm>
            <a:off x="8737600" y="6172200"/>
            <a:ext cx="2844900" cy="368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52725" lIns="52725" spcFirstLastPara="1" rIns="52725" wrap="square" tIns="527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Calibri"/>
              <a:buNone/>
              <a:defRPr b="0" i="0" sz="13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1" name="Google Shape;161;p25"/>
          <p:cNvSpPr txBox="1"/>
          <p:nvPr>
            <p:ph type="title"/>
          </p:nvPr>
        </p:nvSpPr>
        <p:spPr>
          <a:xfrm>
            <a:off x="609600" y="92073"/>
            <a:ext cx="10972800" cy="1508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05500" lIns="105500" spcFirstLastPara="1" rIns="105500" wrap="square" tIns="105500"/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00"/>
              <a:buFont typeface="Calibri"/>
              <a:buNone/>
              <a:defRPr b="0" i="0" sz="5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00"/>
              <a:buFont typeface="Calibri"/>
              <a:buNone/>
              <a:defRPr b="0" i="0" sz="5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00"/>
              <a:buFont typeface="Calibri"/>
              <a:buNone/>
              <a:defRPr b="0" i="0" sz="5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00"/>
              <a:buFont typeface="Calibri"/>
              <a:buNone/>
              <a:defRPr b="0" i="0" sz="5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00"/>
              <a:buFont typeface="Calibri"/>
              <a:buNone/>
              <a:defRPr b="0" i="0" sz="5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00"/>
              <a:buFont typeface="Calibri"/>
              <a:buNone/>
              <a:defRPr b="0" i="0" sz="5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00"/>
              <a:buFont typeface="Calibri"/>
              <a:buNone/>
              <a:defRPr b="0" i="0" sz="5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00"/>
              <a:buFont typeface="Calibri"/>
              <a:buNone/>
              <a:defRPr b="0" i="0" sz="5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00"/>
              <a:buFont typeface="Calibri"/>
              <a:buNone/>
              <a:defRPr b="0" i="0" sz="5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2" name="Google Shape;162;p25"/>
          <p:cNvSpPr txBox="1"/>
          <p:nvPr>
            <p:ph idx="1" type="body"/>
          </p:nvPr>
        </p:nvSpPr>
        <p:spPr>
          <a:xfrm>
            <a:off x="609600" y="1600200"/>
            <a:ext cx="10972800" cy="52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105500" lIns="105500" spcFirstLastPara="1" rIns="105500" wrap="square" tIns="105500"/>
          <a:lstStyle>
            <a:lvl1pPr indent="-488950" lvl="0" marL="457200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Char char="•"/>
              <a:defRPr b="0" i="0" sz="4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88950" lvl="1" marL="914400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Char char="–"/>
              <a:defRPr b="0" i="0" sz="4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488950" lvl="2" marL="1371600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Char char="•"/>
              <a:defRPr b="0" i="0" sz="4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88950" lvl="3" marL="1828800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Char char="–"/>
              <a:defRPr b="0" i="0" sz="4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88950" lvl="4" marL="2286000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Char char="»"/>
              <a:defRPr b="0" i="0" sz="4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88950" lvl="5" marL="2743200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Char char="•"/>
              <a:defRPr b="0" i="0" sz="4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88950" lvl="6" marL="3200400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Char char="•"/>
              <a:defRPr b="0" i="0" sz="4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88950" lvl="7" marL="3657600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Char char="•"/>
              <a:defRPr b="0" i="0" sz="4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88950" lvl="8" marL="4114800" marR="0" rtl="0" algn="l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000000"/>
              </a:buClr>
              <a:buSzPts val="4100"/>
              <a:buFont typeface="Arial"/>
              <a:buChar char="•"/>
              <a:defRPr b="0" i="0" sz="41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6.jp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2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g"/><Relationship Id="rId4" Type="http://schemas.openxmlformats.org/officeDocument/2006/relationships/image" Target="../media/image5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2.png"/><Relationship Id="rId4" Type="http://schemas.openxmlformats.org/officeDocument/2006/relationships/image" Target="../media/image52.png"/><Relationship Id="rId5" Type="http://schemas.openxmlformats.org/officeDocument/2006/relationships/image" Target="../media/image10.png"/><Relationship Id="rId6" Type="http://schemas.openxmlformats.org/officeDocument/2006/relationships/image" Target="../media/image11.jpg"/><Relationship Id="rId7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3.png"/><Relationship Id="rId4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2.jpg"/><Relationship Id="rId4" Type="http://schemas.openxmlformats.org/officeDocument/2006/relationships/image" Target="../media/image17.png"/><Relationship Id="rId5" Type="http://schemas.openxmlformats.org/officeDocument/2006/relationships/image" Target="../media/image2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png"/><Relationship Id="rId4" Type="http://schemas.openxmlformats.org/officeDocument/2006/relationships/image" Target="../media/image19.png"/><Relationship Id="rId5" Type="http://schemas.openxmlformats.org/officeDocument/2006/relationships/image" Target="../media/image5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8.png"/><Relationship Id="rId4" Type="http://schemas.openxmlformats.org/officeDocument/2006/relationships/image" Target="../media/image31.jpg"/><Relationship Id="rId5" Type="http://schemas.openxmlformats.org/officeDocument/2006/relationships/image" Target="../media/image48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2.png"/><Relationship Id="rId4" Type="http://schemas.openxmlformats.org/officeDocument/2006/relationships/image" Target="../media/image52.png"/><Relationship Id="rId5" Type="http://schemas.openxmlformats.org/officeDocument/2006/relationships/image" Target="../media/image10.png"/><Relationship Id="rId6" Type="http://schemas.openxmlformats.org/officeDocument/2006/relationships/image" Target="../media/image11.jpg"/><Relationship Id="rId7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7.png"/></Relationships>
</file>

<file path=ppt/slides/_rels/slide14.xml.rels><?xml version="1.0" encoding="UTF-8" standalone="yes"?><Relationships xmlns="http://schemas.openxmlformats.org/package/2006/relationships"><Relationship Id="rId11" Type="http://schemas.openxmlformats.org/officeDocument/2006/relationships/image" Target="../media/image36.png"/><Relationship Id="rId10" Type="http://schemas.openxmlformats.org/officeDocument/2006/relationships/image" Target="../media/image38.png"/><Relationship Id="rId13" Type="http://schemas.openxmlformats.org/officeDocument/2006/relationships/image" Target="../media/image41.jpg"/><Relationship Id="rId12" Type="http://schemas.openxmlformats.org/officeDocument/2006/relationships/image" Target="../media/image34.jpg"/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0.jpg"/><Relationship Id="rId4" Type="http://schemas.openxmlformats.org/officeDocument/2006/relationships/image" Target="../media/image29.png"/><Relationship Id="rId9" Type="http://schemas.openxmlformats.org/officeDocument/2006/relationships/image" Target="../media/image35.png"/><Relationship Id="rId15" Type="http://schemas.openxmlformats.org/officeDocument/2006/relationships/image" Target="../media/image43.png"/><Relationship Id="rId14" Type="http://schemas.openxmlformats.org/officeDocument/2006/relationships/image" Target="../media/image42.png"/><Relationship Id="rId17" Type="http://schemas.openxmlformats.org/officeDocument/2006/relationships/image" Target="../media/image44.png"/><Relationship Id="rId16" Type="http://schemas.openxmlformats.org/officeDocument/2006/relationships/image" Target="../media/image40.png"/><Relationship Id="rId5" Type="http://schemas.openxmlformats.org/officeDocument/2006/relationships/image" Target="../media/image26.png"/><Relationship Id="rId6" Type="http://schemas.openxmlformats.org/officeDocument/2006/relationships/image" Target="../media/image33.png"/><Relationship Id="rId18" Type="http://schemas.openxmlformats.org/officeDocument/2006/relationships/image" Target="../media/image45.png"/><Relationship Id="rId7" Type="http://schemas.openxmlformats.org/officeDocument/2006/relationships/image" Target="../media/image37.png"/><Relationship Id="rId8" Type="http://schemas.openxmlformats.org/officeDocument/2006/relationships/image" Target="../media/image3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7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5"/>
          <p:cNvSpPr/>
          <p:nvPr/>
        </p:nvSpPr>
        <p:spPr>
          <a:xfrm>
            <a:off x="7293076" y="239278"/>
            <a:ext cx="4377600" cy="984300"/>
          </a:xfrm>
          <a:prstGeom prst="roundRect">
            <a:avLst>
              <a:gd fmla="val 50000" name="adj"/>
            </a:avLst>
          </a:prstGeom>
          <a:solidFill>
            <a:srgbClr val="139EE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35"/>
          <p:cNvSpPr txBox="1"/>
          <p:nvPr/>
        </p:nvSpPr>
        <p:spPr>
          <a:xfrm>
            <a:off x="7472214" y="678665"/>
            <a:ext cx="3123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800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rPr>
              <a:t>Libérez votre potentiel</a:t>
            </a:r>
            <a:endParaRPr/>
          </a:p>
        </p:txBody>
      </p:sp>
      <p:sp>
        <p:nvSpPr>
          <p:cNvPr id="247" name="Google Shape;247;p35"/>
          <p:cNvSpPr/>
          <p:nvPr/>
        </p:nvSpPr>
        <p:spPr>
          <a:xfrm>
            <a:off x="10677075" y="66750"/>
            <a:ext cx="1444800" cy="14448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 fond blanc.png" id="248" name="Google Shape;248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933100" y="443125"/>
            <a:ext cx="1028423" cy="6920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9" name="Google Shape;249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0"/>
            <a:ext cx="1541579" cy="1281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0" name="Google Shape;250;p3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541575" y="-1"/>
            <a:ext cx="1695380" cy="1281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323232"/>
        </a:solidFill>
      </p:bgPr>
    </p:bg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" name="Google Shape;256;p36"/>
          <p:cNvGrpSpPr/>
          <p:nvPr/>
        </p:nvGrpSpPr>
        <p:grpSpPr>
          <a:xfrm>
            <a:off x="608834" y="891866"/>
            <a:ext cx="7059013" cy="400110"/>
            <a:chOff x="1904234" y="2949266"/>
            <a:chExt cx="7059013" cy="400110"/>
          </a:xfrm>
        </p:grpSpPr>
        <p:sp>
          <p:nvSpPr>
            <p:cNvPr id="257" name="Google Shape;257;p36"/>
            <p:cNvSpPr txBox="1"/>
            <p:nvPr/>
          </p:nvSpPr>
          <p:spPr>
            <a:xfrm>
              <a:off x="2441542" y="2949266"/>
              <a:ext cx="6521705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US" sz="2000">
                  <a:solidFill>
                    <a:schemeClr val="lt1"/>
                  </a:solidFill>
                  <a:latin typeface="Exo 2"/>
                  <a:ea typeface="Exo 2"/>
                  <a:cs typeface="Exo 2"/>
                  <a:sym typeface="Exo 2"/>
                </a:rPr>
                <a:t>Introduction BAOBAB+</a:t>
              </a:r>
              <a:endParaRPr i="1" sz="2000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endParaRPr>
            </a:p>
          </p:txBody>
        </p:sp>
        <p:sp>
          <p:nvSpPr>
            <p:cNvPr id="258" name="Google Shape;258;p36"/>
            <p:cNvSpPr/>
            <p:nvPr/>
          </p:nvSpPr>
          <p:spPr>
            <a:xfrm>
              <a:off x="1904234" y="2970687"/>
              <a:ext cx="357269" cy="357269"/>
            </a:xfrm>
            <a:prstGeom prst="ellipse">
              <a:avLst/>
            </a:prstGeom>
            <a:solidFill>
              <a:srgbClr val="139EE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59" name="Google Shape;259;p36"/>
          <p:cNvGrpSpPr/>
          <p:nvPr/>
        </p:nvGrpSpPr>
        <p:grpSpPr>
          <a:xfrm>
            <a:off x="8147249" y="6297923"/>
            <a:ext cx="9488185" cy="466627"/>
            <a:chOff x="8147248" y="6141563"/>
            <a:chExt cx="9488185" cy="466627"/>
          </a:xfrm>
        </p:grpSpPr>
        <p:sp>
          <p:nvSpPr>
            <p:cNvPr id="260" name="Google Shape;260;p36"/>
            <p:cNvSpPr/>
            <p:nvPr/>
          </p:nvSpPr>
          <p:spPr>
            <a:xfrm rot="5400000">
              <a:off x="11587111" y="6003302"/>
              <a:ext cx="466627" cy="743148"/>
            </a:xfrm>
            <a:prstGeom prst="round2SameRect">
              <a:avLst>
                <a:gd fmla="val 0" name="adj1"/>
                <a:gd fmla="val 47980" name="adj2"/>
              </a:avLst>
            </a:prstGeom>
            <a:solidFill>
              <a:srgbClr val="139EE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61" name="Google Shape;261;p36"/>
            <p:cNvGrpSpPr/>
            <p:nvPr/>
          </p:nvGrpSpPr>
          <p:grpSpPr>
            <a:xfrm>
              <a:off x="8147248" y="6220988"/>
              <a:ext cx="9488185" cy="307801"/>
              <a:chOff x="7989246" y="6220988"/>
              <a:chExt cx="9488185" cy="307801"/>
            </a:xfrm>
          </p:grpSpPr>
          <p:sp>
            <p:nvSpPr>
              <p:cNvPr id="262" name="Google Shape;262;p36"/>
              <p:cNvSpPr txBox="1"/>
              <p:nvPr/>
            </p:nvSpPr>
            <p:spPr>
              <a:xfrm>
                <a:off x="7989246" y="6220989"/>
                <a:ext cx="977400" cy="30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i="1" lang="en-US" sz="1400">
                    <a:solidFill>
                      <a:srgbClr val="FFFFFF"/>
                    </a:solidFill>
                    <a:latin typeface="Exo 2"/>
                    <a:ea typeface="Exo 2"/>
                    <a:cs typeface="Exo 2"/>
                    <a:sym typeface="Exo 2"/>
                  </a:rPr>
                  <a:t>BAOBAB+</a:t>
                </a:r>
                <a:endParaRPr i="1" sz="1400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endParaRPr>
              </a:p>
            </p:txBody>
          </p:sp>
          <p:sp>
            <p:nvSpPr>
              <p:cNvPr id="263" name="Google Shape;263;p36"/>
              <p:cNvSpPr/>
              <p:nvPr/>
            </p:nvSpPr>
            <p:spPr>
              <a:xfrm>
                <a:off x="8930906" y="6220988"/>
                <a:ext cx="8546525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i="1" lang="en-US" sz="1400">
                    <a:solidFill>
                      <a:srgbClr val="139EE7"/>
                    </a:solidFill>
                    <a:latin typeface="Exo 2"/>
                    <a:ea typeface="Exo 2"/>
                    <a:cs typeface="Exo 2"/>
                    <a:sym typeface="Exo 2"/>
                  </a:rPr>
                  <a:t>LIBÉREZ VOTRE POTENTIEL</a:t>
                </a:r>
                <a:endParaRPr i="1" sz="1400">
                  <a:solidFill>
                    <a:srgbClr val="139EE7"/>
                  </a:solidFill>
                  <a:latin typeface="Exo 2"/>
                  <a:ea typeface="Exo 2"/>
                  <a:cs typeface="Exo 2"/>
                  <a:sym typeface="Exo 2"/>
                </a:endParaRPr>
              </a:p>
            </p:txBody>
          </p:sp>
          <p:cxnSp>
            <p:nvCxnSpPr>
              <p:cNvPr id="264" name="Google Shape;264;p36"/>
              <p:cNvCxnSpPr/>
              <p:nvPr/>
            </p:nvCxnSpPr>
            <p:spPr>
              <a:xfrm>
                <a:off x="8938427" y="6246329"/>
                <a:ext cx="0" cy="257095"/>
              </a:xfrm>
              <a:prstGeom prst="straightConnector1">
                <a:avLst/>
              </a:prstGeom>
              <a:noFill/>
              <a:ln cap="flat" cmpd="sng" w="12700">
                <a:solidFill>
                  <a:srgbClr val="FFFFFF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</p:grpSp>
      <p:sp>
        <p:nvSpPr>
          <p:cNvPr id="265" name="Google Shape;265;p36"/>
          <p:cNvSpPr/>
          <p:nvPr/>
        </p:nvSpPr>
        <p:spPr>
          <a:xfrm rot="5400000">
            <a:off x="1085922" y="-2486457"/>
            <a:ext cx="1034388" cy="4880249"/>
          </a:xfrm>
          <a:prstGeom prst="round2SameRect">
            <a:avLst>
              <a:gd fmla="val 50000" name="adj1"/>
              <a:gd fmla="val 47980" name="adj2"/>
            </a:avLst>
          </a:prstGeom>
          <a:solidFill>
            <a:srgbClr val="139EE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36"/>
          <p:cNvSpPr txBox="1"/>
          <p:nvPr/>
        </p:nvSpPr>
        <p:spPr>
          <a:xfrm>
            <a:off x="1127289" y="88761"/>
            <a:ext cx="13371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200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rPr>
              <a:t>RESUME</a:t>
            </a:r>
            <a:endParaRPr b="1" i="1" sz="1200">
              <a:solidFill>
                <a:schemeClr val="lt1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grpSp>
        <p:nvGrpSpPr>
          <p:cNvPr id="267" name="Google Shape;267;p36"/>
          <p:cNvGrpSpPr/>
          <p:nvPr/>
        </p:nvGrpSpPr>
        <p:grpSpPr>
          <a:xfrm>
            <a:off x="608834" y="2193468"/>
            <a:ext cx="7059013" cy="400110"/>
            <a:chOff x="1904234" y="3417098"/>
            <a:chExt cx="7059013" cy="400110"/>
          </a:xfrm>
        </p:grpSpPr>
        <p:sp>
          <p:nvSpPr>
            <p:cNvPr id="268" name="Google Shape;268;p36"/>
            <p:cNvSpPr txBox="1"/>
            <p:nvPr/>
          </p:nvSpPr>
          <p:spPr>
            <a:xfrm>
              <a:off x="2441542" y="3417098"/>
              <a:ext cx="6521705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US" sz="2000">
                  <a:solidFill>
                    <a:schemeClr val="lt1"/>
                  </a:solidFill>
                  <a:latin typeface="Exo 2"/>
                  <a:ea typeface="Exo 2"/>
                  <a:cs typeface="Exo 2"/>
                  <a:sym typeface="Exo 2"/>
                </a:rPr>
                <a:t>Où sommes-nous ?</a:t>
              </a:r>
              <a:endParaRPr i="1" sz="2000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endParaRPr>
            </a:p>
          </p:txBody>
        </p:sp>
        <p:sp>
          <p:nvSpPr>
            <p:cNvPr id="269" name="Google Shape;269;p36"/>
            <p:cNvSpPr/>
            <p:nvPr/>
          </p:nvSpPr>
          <p:spPr>
            <a:xfrm>
              <a:off x="1904234" y="3438519"/>
              <a:ext cx="357269" cy="357269"/>
            </a:xfrm>
            <a:prstGeom prst="ellipse">
              <a:avLst/>
            </a:prstGeom>
            <a:solidFill>
              <a:srgbClr val="139EE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70" name="Google Shape;270;p36"/>
          <p:cNvPicPr preferRelativeResize="0"/>
          <p:nvPr/>
        </p:nvPicPr>
        <p:blipFill rotWithShape="1">
          <a:blip r:embed="rId3">
            <a:alphaModFix/>
          </a:blip>
          <a:srcRect b="0" l="5869" r="5869" t="0"/>
          <a:stretch/>
        </p:blipFill>
        <p:spPr>
          <a:xfrm>
            <a:off x="5050700" y="1058475"/>
            <a:ext cx="6494574" cy="48736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1" name="Google Shape;271;p36"/>
          <p:cNvGrpSpPr/>
          <p:nvPr/>
        </p:nvGrpSpPr>
        <p:grpSpPr>
          <a:xfrm>
            <a:off x="608834" y="2936268"/>
            <a:ext cx="7059008" cy="400200"/>
            <a:chOff x="1904234" y="3417098"/>
            <a:chExt cx="7059008" cy="400200"/>
          </a:xfrm>
        </p:grpSpPr>
        <p:sp>
          <p:nvSpPr>
            <p:cNvPr id="272" name="Google Shape;272;p36"/>
            <p:cNvSpPr txBox="1"/>
            <p:nvPr/>
          </p:nvSpPr>
          <p:spPr>
            <a:xfrm>
              <a:off x="2441542" y="3417098"/>
              <a:ext cx="6521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chemeClr val="lt1"/>
                  </a:solidFill>
                  <a:latin typeface="Exo 2"/>
                  <a:ea typeface="Exo 2"/>
                  <a:cs typeface="Exo 2"/>
                  <a:sym typeface="Exo 2"/>
                </a:rPr>
                <a:t>Produits distribués</a:t>
              </a:r>
              <a:endParaRPr sz="2000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endParaRPr>
            </a:p>
          </p:txBody>
        </p:sp>
        <p:sp>
          <p:nvSpPr>
            <p:cNvPr id="273" name="Google Shape;273;p36"/>
            <p:cNvSpPr/>
            <p:nvPr/>
          </p:nvSpPr>
          <p:spPr>
            <a:xfrm>
              <a:off x="1904234" y="3438519"/>
              <a:ext cx="357300" cy="357300"/>
            </a:xfrm>
            <a:prstGeom prst="ellipse">
              <a:avLst/>
            </a:prstGeom>
            <a:solidFill>
              <a:srgbClr val="139EE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4" name="Google Shape;274;p36"/>
          <p:cNvGrpSpPr/>
          <p:nvPr/>
        </p:nvGrpSpPr>
        <p:grpSpPr>
          <a:xfrm>
            <a:off x="608834" y="4270093"/>
            <a:ext cx="7059008" cy="400200"/>
            <a:chOff x="1904234" y="3417098"/>
            <a:chExt cx="7059008" cy="400200"/>
          </a:xfrm>
        </p:grpSpPr>
        <p:sp>
          <p:nvSpPr>
            <p:cNvPr id="275" name="Google Shape;275;p36"/>
            <p:cNvSpPr txBox="1"/>
            <p:nvPr/>
          </p:nvSpPr>
          <p:spPr>
            <a:xfrm>
              <a:off x="2441542" y="3417098"/>
              <a:ext cx="6521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chemeClr val="lt1"/>
                  </a:solidFill>
                  <a:latin typeface="Exo 2"/>
                  <a:ea typeface="Exo 2"/>
                  <a:cs typeface="Exo 2"/>
                  <a:sym typeface="Exo 2"/>
                </a:rPr>
                <a:t>Les défis</a:t>
              </a:r>
              <a:endParaRPr sz="2000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endParaRPr>
            </a:p>
          </p:txBody>
        </p:sp>
        <p:sp>
          <p:nvSpPr>
            <p:cNvPr id="276" name="Google Shape;276;p36"/>
            <p:cNvSpPr/>
            <p:nvPr/>
          </p:nvSpPr>
          <p:spPr>
            <a:xfrm>
              <a:off x="1904234" y="3438519"/>
              <a:ext cx="357300" cy="357300"/>
            </a:xfrm>
            <a:prstGeom prst="ellipse">
              <a:avLst/>
            </a:prstGeom>
            <a:solidFill>
              <a:srgbClr val="139EE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7" name="Google Shape;277;p36"/>
          <p:cNvGrpSpPr/>
          <p:nvPr/>
        </p:nvGrpSpPr>
        <p:grpSpPr>
          <a:xfrm>
            <a:off x="608834" y="5018393"/>
            <a:ext cx="7059008" cy="400200"/>
            <a:chOff x="1904234" y="3417098"/>
            <a:chExt cx="7059008" cy="400200"/>
          </a:xfrm>
        </p:grpSpPr>
        <p:sp>
          <p:nvSpPr>
            <p:cNvPr id="278" name="Google Shape;278;p36"/>
            <p:cNvSpPr txBox="1"/>
            <p:nvPr/>
          </p:nvSpPr>
          <p:spPr>
            <a:xfrm>
              <a:off x="2441542" y="3417098"/>
              <a:ext cx="6521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chemeClr val="lt1"/>
                  </a:solidFill>
                  <a:latin typeface="Exo 2"/>
                  <a:ea typeface="Exo 2"/>
                  <a:cs typeface="Exo 2"/>
                  <a:sym typeface="Exo 2"/>
                </a:rPr>
                <a:t>Les résultats prévus</a:t>
              </a:r>
              <a:endParaRPr sz="2000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endParaRPr>
            </a:p>
          </p:txBody>
        </p:sp>
        <p:sp>
          <p:nvSpPr>
            <p:cNvPr id="279" name="Google Shape;279;p36"/>
            <p:cNvSpPr/>
            <p:nvPr/>
          </p:nvSpPr>
          <p:spPr>
            <a:xfrm>
              <a:off x="1904234" y="3438519"/>
              <a:ext cx="357300" cy="357300"/>
            </a:xfrm>
            <a:prstGeom prst="ellipse">
              <a:avLst/>
            </a:prstGeom>
            <a:solidFill>
              <a:srgbClr val="139EE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0" name="Google Shape;280;p36"/>
          <p:cNvGrpSpPr/>
          <p:nvPr/>
        </p:nvGrpSpPr>
        <p:grpSpPr>
          <a:xfrm>
            <a:off x="608834" y="3603181"/>
            <a:ext cx="7059008" cy="400200"/>
            <a:chOff x="1904234" y="3417098"/>
            <a:chExt cx="7059008" cy="400200"/>
          </a:xfrm>
        </p:grpSpPr>
        <p:sp>
          <p:nvSpPr>
            <p:cNvPr id="281" name="Google Shape;281;p36"/>
            <p:cNvSpPr txBox="1"/>
            <p:nvPr/>
          </p:nvSpPr>
          <p:spPr>
            <a:xfrm>
              <a:off x="2441542" y="3417098"/>
              <a:ext cx="6521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chemeClr val="lt1"/>
                  </a:solidFill>
                  <a:latin typeface="Exo 2"/>
                  <a:ea typeface="Exo 2"/>
                  <a:cs typeface="Exo 2"/>
                  <a:sym typeface="Exo 2"/>
                </a:rPr>
                <a:t>Résultats</a:t>
              </a:r>
              <a:endParaRPr sz="2000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endParaRPr>
            </a:p>
          </p:txBody>
        </p:sp>
        <p:sp>
          <p:nvSpPr>
            <p:cNvPr id="282" name="Google Shape;282;p36"/>
            <p:cNvSpPr/>
            <p:nvPr/>
          </p:nvSpPr>
          <p:spPr>
            <a:xfrm>
              <a:off x="1904234" y="3438519"/>
              <a:ext cx="357300" cy="357300"/>
            </a:xfrm>
            <a:prstGeom prst="ellipse">
              <a:avLst/>
            </a:prstGeom>
            <a:solidFill>
              <a:srgbClr val="139EE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3" name="Google Shape;283;p36"/>
          <p:cNvGrpSpPr/>
          <p:nvPr/>
        </p:nvGrpSpPr>
        <p:grpSpPr>
          <a:xfrm>
            <a:off x="608834" y="1542616"/>
            <a:ext cx="7059008" cy="400200"/>
            <a:chOff x="1904234" y="2949266"/>
            <a:chExt cx="7059008" cy="400200"/>
          </a:xfrm>
        </p:grpSpPr>
        <p:sp>
          <p:nvSpPr>
            <p:cNvPr id="284" name="Google Shape;284;p36"/>
            <p:cNvSpPr txBox="1"/>
            <p:nvPr/>
          </p:nvSpPr>
          <p:spPr>
            <a:xfrm>
              <a:off x="2441542" y="2949266"/>
              <a:ext cx="6521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US" sz="2000">
                  <a:solidFill>
                    <a:schemeClr val="lt1"/>
                  </a:solidFill>
                  <a:latin typeface="Exo 2"/>
                  <a:ea typeface="Exo 2"/>
                  <a:cs typeface="Exo 2"/>
                  <a:sym typeface="Exo 2"/>
                </a:rPr>
                <a:t>Objectifs</a:t>
              </a:r>
              <a:endParaRPr i="1" sz="2000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endParaRPr>
            </a:p>
          </p:txBody>
        </p:sp>
        <p:sp>
          <p:nvSpPr>
            <p:cNvPr id="285" name="Google Shape;285;p36"/>
            <p:cNvSpPr/>
            <p:nvPr/>
          </p:nvSpPr>
          <p:spPr>
            <a:xfrm>
              <a:off x="1904234" y="2970687"/>
              <a:ext cx="357300" cy="357300"/>
            </a:xfrm>
            <a:prstGeom prst="ellipse">
              <a:avLst/>
            </a:prstGeom>
            <a:solidFill>
              <a:srgbClr val="139EE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6" name="Google Shape;286;p36"/>
          <p:cNvGrpSpPr/>
          <p:nvPr/>
        </p:nvGrpSpPr>
        <p:grpSpPr>
          <a:xfrm>
            <a:off x="608834" y="5603918"/>
            <a:ext cx="7059008" cy="400200"/>
            <a:chOff x="1904234" y="3417098"/>
            <a:chExt cx="7059008" cy="400200"/>
          </a:xfrm>
        </p:grpSpPr>
        <p:sp>
          <p:nvSpPr>
            <p:cNvPr id="287" name="Google Shape;287;p36"/>
            <p:cNvSpPr txBox="1"/>
            <p:nvPr/>
          </p:nvSpPr>
          <p:spPr>
            <a:xfrm>
              <a:off x="2441542" y="3417098"/>
              <a:ext cx="65217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000">
                  <a:solidFill>
                    <a:schemeClr val="lt1"/>
                  </a:solidFill>
                  <a:latin typeface="Exo 2"/>
                  <a:ea typeface="Exo 2"/>
                  <a:cs typeface="Exo 2"/>
                  <a:sym typeface="Exo 2"/>
                </a:rPr>
                <a:t>Après le Pay  As You Go ?</a:t>
              </a:r>
              <a:endParaRPr sz="2000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endParaRPr>
            </a:p>
          </p:txBody>
        </p:sp>
        <p:sp>
          <p:nvSpPr>
            <p:cNvPr id="288" name="Google Shape;288;p36"/>
            <p:cNvSpPr/>
            <p:nvPr/>
          </p:nvSpPr>
          <p:spPr>
            <a:xfrm>
              <a:off x="1904234" y="3438519"/>
              <a:ext cx="357300" cy="357300"/>
            </a:xfrm>
            <a:prstGeom prst="ellipse">
              <a:avLst/>
            </a:prstGeom>
            <a:solidFill>
              <a:srgbClr val="139EE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7"/>
          <p:cNvSpPr/>
          <p:nvPr/>
        </p:nvSpPr>
        <p:spPr>
          <a:xfrm rot="5400000">
            <a:off x="1085991" y="-2486377"/>
            <a:ext cx="1034400" cy="4880100"/>
          </a:xfrm>
          <a:prstGeom prst="round2SameRect">
            <a:avLst>
              <a:gd fmla="val 50000" name="adj1"/>
              <a:gd fmla="val 47980" name="adj2"/>
            </a:avLst>
          </a:prstGeom>
          <a:solidFill>
            <a:srgbClr val="139EE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5" name="Google Shape;295;p37"/>
          <p:cNvSpPr txBox="1"/>
          <p:nvPr/>
        </p:nvSpPr>
        <p:spPr>
          <a:xfrm>
            <a:off x="11660956" y="6356352"/>
            <a:ext cx="3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‹#›</a:t>
            </a:fld>
            <a:endParaRPr sz="1200">
              <a:solidFill>
                <a:srgbClr val="FFFFFF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296" name="Google Shape;296;p37"/>
          <p:cNvSpPr txBox="1"/>
          <p:nvPr/>
        </p:nvSpPr>
        <p:spPr>
          <a:xfrm>
            <a:off x="1127299" y="88750"/>
            <a:ext cx="217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200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rPr>
              <a:t>BAOBAB+</a:t>
            </a:r>
            <a:endParaRPr b="1" i="1" sz="1200">
              <a:solidFill>
                <a:schemeClr val="lt1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grpSp>
        <p:nvGrpSpPr>
          <p:cNvPr id="297" name="Google Shape;297;p37"/>
          <p:cNvGrpSpPr/>
          <p:nvPr/>
        </p:nvGrpSpPr>
        <p:grpSpPr>
          <a:xfrm>
            <a:off x="8140575" y="6297923"/>
            <a:ext cx="9494734" cy="466500"/>
            <a:chOff x="8140574" y="6141563"/>
            <a:chExt cx="9494734" cy="466500"/>
          </a:xfrm>
        </p:grpSpPr>
        <p:sp>
          <p:nvSpPr>
            <p:cNvPr id="298" name="Google Shape;298;p37"/>
            <p:cNvSpPr/>
            <p:nvPr/>
          </p:nvSpPr>
          <p:spPr>
            <a:xfrm rot="5400000">
              <a:off x="11587198" y="6003263"/>
              <a:ext cx="466500" cy="743100"/>
            </a:xfrm>
            <a:prstGeom prst="round2SameRect">
              <a:avLst>
                <a:gd fmla="val 0" name="adj1"/>
                <a:gd fmla="val 47980" name="adj2"/>
              </a:avLst>
            </a:prstGeom>
            <a:solidFill>
              <a:srgbClr val="139EE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139EE7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99" name="Google Shape;299;p37"/>
            <p:cNvGrpSpPr/>
            <p:nvPr/>
          </p:nvGrpSpPr>
          <p:grpSpPr>
            <a:xfrm>
              <a:off x="8140574" y="6220988"/>
              <a:ext cx="9494734" cy="307801"/>
              <a:chOff x="7982572" y="6220988"/>
              <a:chExt cx="9494734" cy="307801"/>
            </a:xfrm>
          </p:grpSpPr>
          <p:sp>
            <p:nvSpPr>
              <p:cNvPr id="300" name="Google Shape;300;p37"/>
              <p:cNvSpPr txBox="1"/>
              <p:nvPr/>
            </p:nvSpPr>
            <p:spPr>
              <a:xfrm>
                <a:off x="7982572" y="6220989"/>
                <a:ext cx="984300" cy="30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i="1" lang="en-US" sz="1400">
                    <a:solidFill>
                      <a:schemeClr val="dk1"/>
                    </a:solidFill>
                    <a:latin typeface="Exo 2"/>
                    <a:ea typeface="Exo 2"/>
                    <a:cs typeface="Exo 2"/>
                    <a:sym typeface="Exo 2"/>
                  </a:rPr>
                  <a:t>BAOBAB+</a:t>
                </a:r>
                <a:endParaRPr i="1" sz="1400">
                  <a:solidFill>
                    <a:schemeClr val="dk1"/>
                  </a:solidFill>
                  <a:latin typeface="Exo 2"/>
                  <a:ea typeface="Exo 2"/>
                  <a:cs typeface="Exo 2"/>
                  <a:sym typeface="Exo 2"/>
                </a:endParaRPr>
              </a:p>
            </p:txBody>
          </p:sp>
          <p:sp>
            <p:nvSpPr>
              <p:cNvPr id="301" name="Google Shape;301;p37"/>
              <p:cNvSpPr/>
              <p:nvPr/>
            </p:nvSpPr>
            <p:spPr>
              <a:xfrm>
                <a:off x="8930906" y="6220988"/>
                <a:ext cx="8546400" cy="30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i="1" lang="en-US" sz="1400">
                    <a:solidFill>
                      <a:srgbClr val="139EE7"/>
                    </a:solidFill>
                    <a:latin typeface="Exo 2"/>
                    <a:ea typeface="Exo 2"/>
                    <a:cs typeface="Exo 2"/>
                    <a:sym typeface="Exo 2"/>
                  </a:rPr>
                  <a:t>LIBÉREZ VOTRE POTENTIEL</a:t>
                </a:r>
                <a:endParaRPr i="1" sz="1400">
                  <a:solidFill>
                    <a:srgbClr val="139EE7"/>
                  </a:solidFill>
                  <a:latin typeface="Exo 2"/>
                  <a:ea typeface="Exo 2"/>
                  <a:cs typeface="Exo 2"/>
                  <a:sym typeface="Exo 2"/>
                </a:endParaRPr>
              </a:p>
            </p:txBody>
          </p:sp>
          <p:cxnSp>
            <p:nvCxnSpPr>
              <p:cNvPr id="302" name="Google Shape;302;p37"/>
              <p:cNvCxnSpPr/>
              <p:nvPr/>
            </p:nvCxnSpPr>
            <p:spPr>
              <a:xfrm>
                <a:off x="8938427" y="6246329"/>
                <a:ext cx="0" cy="257100"/>
              </a:xfrm>
              <a:prstGeom prst="straightConnector1">
                <a:avLst/>
              </a:prstGeom>
              <a:noFill/>
              <a:ln cap="flat" cmpd="sng" w="12700">
                <a:solidFill>
                  <a:srgbClr val="323232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</p:grpSp>
      <p:sp>
        <p:nvSpPr>
          <p:cNvPr id="303" name="Google Shape;303;p37"/>
          <p:cNvSpPr txBox="1"/>
          <p:nvPr/>
        </p:nvSpPr>
        <p:spPr>
          <a:xfrm>
            <a:off x="458950" y="461024"/>
            <a:ext cx="307137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6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La</a:t>
            </a:r>
            <a:r>
              <a:rPr i="1" lang="en-US" sz="6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 </a:t>
            </a:r>
            <a:r>
              <a:rPr b="1" i="1" lang="en-US" sz="6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vision</a:t>
            </a:r>
            <a:r>
              <a:rPr i="1" lang="en-US" sz="6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 :</a:t>
            </a:r>
            <a:endParaRPr i="1" sz="6000">
              <a:solidFill>
                <a:srgbClr val="139EE7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6000">
              <a:solidFill>
                <a:srgbClr val="139EE7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304" name="Google Shape;304;p37"/>
          <p:cNvSpPr txBox="1"/>
          <p:nvPr/>
        </p:nvSpPr>
        <p:spPr>
          <a:xfrm>
            <a:off x="839950" y="1188625"/>
            <a:ext cx="10811400" cy="14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18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Nous souhaitons rendre accessible</a:t>
            </a:r>
            <a:r>
              <a:rPr b="1" lang="en-US" sz="18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 l’énergie solaire </a:t>
            </a:r>
            <a:r>
              <a:rPr lang="en-US" sz="18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au plus grand nombre de foyers malgaches, notamment en zones rurales. Nous proposons des </a:t>
            </a:r>
            <a:r>
              <a:rPr b="1" lang="en-US" sz="18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produits innovants</a:t>
            </a:r>
            <a:r>
              <a:rPr lang="en-US" sz="18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, avec des </a:t>
            </a:r>
            <a:r>
              <a:rPr b="1" lang="en-US" sz="18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facilités de </a:t>
            </a:r>
            <a:r>
              <a:rPr b="1" lang="en-US" sz="18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paiement,</a:t>
            </a:r>
            <a:r>
              <a:rPr lang="en-US" sz="18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 qui sont </a:t>
            </a:r>
            <a:r>
              <a:rPr b="1" lang="en-US" sz="18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adaptés au besoin de la population. </a:t>
            </a:r>
            <a:endParaRPr b="1" sz="18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pic>
        <p:nvPicPr>
          <p:cNvPr id="305" name="Google Shape;30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8950" y="4656454"/>
            <a:ext cx="2719949" cy="2031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30300" y="2303375"/>
            <a:ext cx="6080952" cy="4052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Google Shape;312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30276" y="4080618"/>
            <a:ext cx="3610025" cy="211528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38"/>
          <p:cNvPicPr preferRelativeResize="0"/>
          <p:nvPr/>
        </p:nvPicPr>
        <p:blipFill rotWithShape="1">
          <a:blip r:embed="rId4">
            <a:alphaModFix/>
          </a:blip>
          <a:srcRect b="0" l="10398" r="15752" t="4232"/>
          <a:stretch/>
        </p:blipFill>
        <p:spPr>
          <a:xfrm>
            <a:off x="5517525" y="0"/>
            <a:ext cx="2969825" cy="3112525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38"/>
          <p:cNvSpPr/>
          <p:nvPr/>
        </p:nvSpPr>
        <p:spPr>
          <a:xfrm rot="5400000">
            <a:off x="1085991" y="-2486377"/>
            <a:ext cx="1034400" cy="4880100"/>
          </a:xfrm>
          <a:prstGeom prst="round2SameRect">
            <a:avLst>
              <a:gd fmla="val 50000" name="adj1"/>
              <a:gd fmla="val 47980" name="adj2"/>
            </a:avLst>
          </a:prstGeom>
          <a:solidFill>
            <a:srgbClr val="139EE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38"/>
          <p:cNvSpPr txBox="1"/>
          <p:nvPr/>
        </p:nvSpPr>
        <p:spPr>
          <a:xfrm>
            <a:off x="11660956" y="6356352"/>
            <a:ext cx="3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‹#›</a:t>
            </a:fld>
            <a:endParaRPr sz="1200">
              <a:solidFill>
                <a:srgbClr val="FFFFFF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316" name="Google Shape;316;p38"/>
          <p:cNvSpPr txBox="1"/>
          <p:nvPr/>
        </p:nvSpPr>
        <p:spPr>
          <a:xfrm>
            <a:off x="682950" y="88750"/>
            <a:ext cx="26157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200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rPr>
              <a:t>SOLUTION DE DISTRIBUTION</a:t>
            </a:r>
            <a:endParaRPr b="1" i="1" sz="1200">
              <a:solidFill>
                <a:schemeClr val="lt1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grpSp>
        <p:nvGrpSpPr>
          <p:cNvPr id="317" name="Google Shape;317;p38"/>
          <p:cNvGrpSpPr/>
          <p:nvPr/>
        </p:nvGrpSpPr>
        <p:grpSpPr>
          <a:xfrm>
            <a:off x="8140575" y="6297923"/>
            <a:ext cx="9494734" cy="466500"/>
            <a:chOff x="8140574" y="6141563"/>
            <a:chExt cx="9494734" cy="466500"/>
          </a:xfrm>
        </p:grpSpPr>
        <p:sp>
          <p:nvSpPr>
            <p:cNvPr id="318" name="Google Shape;318;p38"/>
            <p:cNvSpPr/>
            <p:nvPr/>
          </p:nvSpPr>
          <p:spPr>
            <a:xfrm rot="5400000">
              <a:off x="11587198" y="6003263"/>
              <a:ext cx="466500" cy="743100"/>
            </a:xfrm>
            <a:prstGeom prst="round2SameRect">
              <a:avLst>
                <a:gd fmla="val 0" name="adj1"/>
                <a:gd fmla="val 47980" name="adj2"/>
              </a:avLst>
            </a:prstGeom>
            <a:solidFill>
              <a:srgbClr val="139EE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139EE7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19" name="Google Shape;319;p38"/>
            <p:cNvGrpSpPr/>
            <p:nvPr/>
          </p:nvGrpSpPr>
          <p:grpSpPr>
            <a:xfrm>
              <a:off x="8140574" y="6220988"/>
              <a:ext cx="9494734" cy="307801"/>
              <a:chOff x="7982572" y="6220988"/>
              <a:chExt cx="9494734" cy="307801"/>
            </a:xfrm>
          </p:grpSpPr>
          <p:sp>
            <p:nvSpPr>
              <p:cNvPr id="320" name="Google Shape;320;p38"/>
              <p:cNvSpPr txBox="1"/>
              <p:nvPr/>
            </p:nvSpPr>
            <p:spPr>
              <a:xfrm>
                <a:off x="7982572" y="6220989"/>
                <a:ext cx="984300" cy="30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i="1" lang="en-US" sz="1400">
                    <a:solidFill>
                      <a:schemeClr val="dk1"/>
                    </a:solidFill>
                    <a:latin typeface="Exo 2"/>
                    <a:ea typeface="Exo 2"/>
                    <a:cs typeface="Exo 2"/>
                    <a:sym typeface="Exo 2"/>
                  </a:rPr>
                  <a:t>BAOBAB+</a:t>
                </a:r>
                <a:endParaRPr i="1" sz="1400">
                  <a:solidFill>
                    <a:schemeClr val="dk1"/>
                  </a:solidFill>
                  <a:latin typeface="Exo 2"/>
                  <a:ea typeface="Exo 2"/>
                  <a:cs typeface="Exo 2"/>
                  <a:sym typeface="Exo 2"/>
                </a:endParaRPr>
              </a:p>
            </p:txBody>
          </p:sp>
          <p:sp>
            <p:nvSpPr>
              <p:cNvPr id="321" name="Google Shape;321;p38"/>
              <p:cNvSpPr/>
              <p:nvPr/>
            </p:nvSpPr>
            <p:spPr>
              <a:xfrm>
                <a:off x="8930906" y="6220988"/>
                <a:ext cx="8546400" cy="30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i="1" lang="en-US" sz="1400">
                    <a:solidFill>
                      <a:srgbClr val="139EE7"/>
                    </a:solidFill>
                    <a:latin typeface="Exo 2"/>
                    <a:ea typeface="Exo 2"/>
                    <a:cs typeface="Exo 2"/>
                    <a:sym typeface="Exo 2"/>
                  </a:rPr>
                  <a:t>LIBÉREZ VOTRE POTENTIEL</a:t>
                </a:r>
                <a:endParaRPr i="1" sz="1400">
                  <a:solidFill>
                    <a:srgbClr val="139EE7"/>
                  </a:solidFill>
                  <a:latin typeface="Exo 2"/>
                  <a:ea typeface="Exo 2"/>
                  <a:cs typeface="Exo 2"/>
                  <a:sym typeface="Exo 2"/>
                </a:endParaRPr>
              </a:p>
            </p:txBody>
          </p:sp>
          <p:cxnSp>
            <p:nvCxnSpPr>
              <p:cNvPr id="322" name="Google Shape;322;p38"/>
              <p:cNvCxnSpPr/>
              <p:nvPr/>
            </p:nvCxnSpPr>
            <p:spPr>
              <a:xfrm>
                <a:off x="8938427" y="6246329"/>
                <a:ext cx="0" cy="257100"/>
              </a:xfrm>
              <a:prstGeom prst="straightConnector1">
                <a:avLst/>
              </a:prstGeom>
              <a:noFill/>
              <a:ln cap="flat" cmpd="sng" w="12700">
                <a:solidFill>
                  <a:srgbClr val="323232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</p:grpSp>
      <p:pic>
        <p:nvPicPr>
          <p:cNvPr id="323" name="Google Shape;323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1950" y="4800598"/>
            <a:ext cx="5181600" cy="457200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38"/>
          <p:cNvSpPr txBox="1"/>
          <p:nvPr/>
        </p:nvSpPr>
        <p:spPr>
          <a:xfrm>
            <a:off x="187675" y="3417325"/>
            <a:ext cx="15045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Exo 2"/>
                <a:ea typeface="Exo 2"/>
                <a:cs typeface="Exo 2"/>
                <a:sym typeface="Exo 2"/>
              </a:rPr>
              <a:t>Petit paiements</a:t>
            </a:r>
            <a:endParaRPr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325" name="Google Shape;325;p38"/>
          <p:cNvSpPr txBox="1"/>
          <p:nvPr/>
        </p:nvSpPr>
        <p:spPr>
          <a:xfrm>
            <a:off x="4764825" y="3417325"/>
            <a:ext cx="21336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Exo 2"/>
                <a:ea typeface="Exo 2"/>
                <a:cs typeface="Exo 2"/>
                <a:sym typeface="Exo 2"/>
              </a:rPr>
              <a:t>Propriétaire du système</a:t>
            </a:r>
            <a:endParaRPr>
              <a:latin typeface="Exo 2"/>
              <a:ea typeface="Exo 2"/>
              <a:cs typeface="Exo 2"/>
              <a:sym typeface="Exo 2"/>
            </a:endParaRPr>
          </a:p>
        </p:txBody>
      </p:sp>
      <p:cxnSp>
        <p:nvCxnSpPr>
          <p:cNvPr id="326" name="Google Shape;326;p38"/>
          <p:cNvCxnSpPr/>
          <p:nvPr/>
        </p:nvCxnSpPr>
        <p:spPr>
          <a:xfrm flipH="1">
            <a:off x="453475" y="3941400"/>
            <a:ext cx="14100" cy="5499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327" name="Google Shape;327;p38"/>
          <p:cNvCxnSpPr/>
          <p:nvPr/>
        </p:nvCxnSpPr>
        <p:spPr>
          <a:xfrm flipH="1">
            <a:off x="6099275" y="3883850"/>
            <a:ext cx="14100" cy="5499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28" name="Google Shape;328;p38"/>
          <p:cNvSpPr txBox="1"/>
          <p:nvPr/>
        </p:nvSpPr>
        <p:spPr>
          <a:xfrm>
            <a:off x="1259100" y="5529425"/>
            <a:ext cx="734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/>
              <a:t>Mois 2</a:t>
            </a:r>
            <a:endParaRPr b="1" sz="1200"/>
          </a:p>
        </p:txBody>
      </p:sp>
      <p:sp>
        <p:nvSpPr>
          <p:cNvPr id="329" name="Google Shape;329;p38"/>
          <p:cNvSpPr txBox="1"/>
          <p:nvPr/>
        </p:nvSpPr>
        <p:spPr>
          <a:xfrm>
            <a:off x="2059213" y="5529425"/>
            <a:ext cx="734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/>
              <a:t>Mois 3</a:t>
            </a:r>
            <a:endParaRPr b="1" sz="1200"/>
          </a:p>
        </p:txBody>
      </p:sp>
      <p:sp>
        <p:nvSpPr>
          <p:cNvPr id="330" name="Google Shape;330;p38"/>
          <p:cNvSpPr txBox="1"/>
          <p:nvPr/>
        </p:nvSpPr>
        <p:spPr>
          <a:xfrm>
            <a:off x="2963500" y="5529425"/>
            <a:ext cx="734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/>
              <a:t>Mois 4</a:t>
            </a:r>
            <a:endParaRPr b="1" sz="1200"/>
          </a:p>
        </p:txBody>
      </p:sp>
      <p:sp>
        <p:nvSpPr>
          <p:cNvPr id="331" name="Google Shape;331;p38"/>
          <p:cNvSpPr txBox="1"/>
          <p:nvPr/>
        </p:nvSpPr>
        <p:spPr>
          <a:xfrm>
            <a:off x="3815700" y="5529425"/>
            <a:ext cx="734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/>
              <a:t>Mois 5</a:t>
            </a:r>
            <a:endParaRPr b="1" sz="1200"/>
          </a:p>
        </p:txBody>
      </p:sp>
      <p:sp>
        <p:nvSpPr>
          <p:cNvPr id="332" name="Google Shape;332;p38"/>
          <p:cNvSpPr txBox="1"/>
          <p:nvPr/>
        </p:nvSpPr>
        <p:spPr>
          <a:xfrm>
            <a:off x="4667900" y="5529425"/>
            <a:ext cx="734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/>
              <a:t>Mois 6</a:t>
            </a:r>
            <a:endParaRPr b="1" sz="1200"/>
          </a:p>
        </p:txBody>
      </p:sp>
      <p:cxnSp>
        <p:nvCxnSpPr>
          <p:cNvPr id="333" name="Google Shape;333;p38"/>
          <p:cNvCxnSpPr/>
          <p:nvPr/>
        </p:nvCxnSpPr>
        <p:spPr>
          <a:xfrm>
            <a:off x="5787500" y="5428275"/>
            <a:ext cx="882600" cy="156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334" name="Google Shape;334;p38"/>
          <p:cNvSpPr txBox="1"/>
          <p:nvPr/>
        </p:nvSpPr>
        <p:spPr>
          <a:xfrm>
            <a:off x="302750" y="5567100"/>
            <a:ext cx="7347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/>
              <a:t>Mois 1</a:t>
            </a:r>
            <a:endParaRPr b="1" sz="1200"/>
          </a:p>
        </p:txBody>
      </p:sp>
      <p:cxnSp>
        <p:nvCxnSpPr>
          <p:cNvPr id="335" name="Google Shape;335;p38"/>
          <p:cNvCxnSpPr/>
          <p:nvPr/>
        </p:nvCxnSpPr>
        <p:spPr>
          <a:xfrm flipH="1" rot="10800000">
            <a:off x="208650" y="5424375"/>
            <a:ext cx="5341800" cy="23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6" name="Google Shape;336;p38"/>
          <p:cNvCxnSpPr/>
          <p:nvPr/>
        </p:nvCxnSpPr>
        <p:spPr>
          <a:xfrm flipH="1" rot="10800000">
            <a:off x="220300" y="6100900"/>
            <a:ext cx="5260200" cy="117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7" name="Google Shape;337;p38"/>
          <p:cNvSpPr txBox="1"/>
          <p:nvPr/>
        </p:nvSpPr>
        <p:spPr>
          <a:xfrm>
            <a:off x="187675" y="862150"/>
            <a:ext cx="51816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6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P</a:t>
            </a:r>
            <a:r>
              <a:rPr i="1" lang="en-US" sz="6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ay </a:t>
            </a:r>
            <a:r>
              <a:rPr b="1" i="1" lang="en-US" sz="6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A</a:t>
            </a:r>
            <a:r>
              <a:rPr i="1" lang="en-US" sz="6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s </a:t>
            </a:r>
            <a:r>
              <a:rPr b="1" i="1" lang="en-US" sz="6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Y</a:t>
            </a:r>
            <a:r>
              <a:rPr i="1" lang="en-US" sz="6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ou </a:t>
            </a:r>
            <a:r>
              <a:rPr b="1" i="1" lang="en-US" sz="6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G</a:t>
            </a:r>
            <a:r>
              <a:rPr i="1" lang="en-US" sz="6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o</a:t>
            </a:r>
            <a:endParaRPr i="1" sz="6000">
              <a:solidFill>
                <a:srgbClr val="139EE7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6000">
              <a:solidFill>
                <a:srgbClr val="139EE7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338" name="Google Shape;338;p38"/>
          <p:cNvSpPr txBox="1"/>
          <p:nvPr/>
        </p:nvSpPr>
        <p:spPr>
          <a:xfrm>
            <a:off x="439500" y="2269225"/>
            <a:ext cx="4880100" cy="1148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latin typeface="Exo 2"/>
                <a:ea typeface="Exo 2"/>
                <a:cs typeface="Exo 2"/>
                <a:sym typeface="Exo 2"/>
              </a:rPr>
              <a:t>Retirer</a:t>
            </a:r>
            <a:r>
              <a:rPr b="1" lang="en-US">
                <a:latin typeface="Exo 2"/>
                <a:ea typeface="Exo 2"/>
                <a:cs typeface="Exo 2"/>
                <a:sym typeface="Exo 2"/>
              </a:rPr>
              <a:t> la barrière du prix</a:t>
            </a:r>
            <a:r>
              <a:rPr lang="en-US">
                <a:latin typeface="Exo 2"/>
                <a:ea typeface="Exo 2"/>
                <a:cs typeface="Exo 2"/>
                <a:sym typeface="Exo 2"/>
              </a:rPr>
              <a:t> des produits solaires distribués en permettant aux clients de pré-payer chaque jour le montant qu’ils dépensent déjà pour les bougies, recharge téléphone et piles </a:t>
            </a:r>
            <a:r>
              <a:rPr b="1" lang="en-US">
                <a:latin typeface="Exo 2"/>
                <a:ea typeface="Exo 2"/>
                <a:cs typeface="Exo 2"/>
                <a:sym typeface="Exo 2"/>
              </a:rPr>
              <a:t>pour l’accès à l’énergie solaire.</a:t>
            </a:r>
            <a:endParaRPr b="1">
              <a:latin typeface="Exo 2"/>
              <a:ea typeface="Exo 2"/>
              <a:cs typeface="Exo 2"/>
              <a:sym typeface="Exo 2"/>
            </a:endParaRPr>
          </a:p>
        </p:txBody>
      </p:sp>
      <p:cxnSp>
        <p:nvCxnSpPr>
          <p:cNvPr id="339" name="Google Shape;339;p38"/>
          <p:cNvCxnSpPr>
            <a:stCxn id="313" idx="2"/>
          </p:cNvCxnSpPr>
          <p:nvPr/>
        </p:nvCxnSpPr>
        <p:spPr>
          <a:xfrm>
            <a:off x="7002438" y="3112525"/>
            <a:ext cx="2100" cy="3815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0" name="Google Shape;340;p38"/>
          <p:cNvSpPr txBox="1"/>
          <p:nvPr/>
        </p:nvSpPr>
        <p:spPr>
          <a:xfrm>
            <a:off x="7342675" y="3289050"/>
            <a:ext cx="4746900" cy="98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Exo 2"/>
                <a:ea typeface="Exo 2"/>
                <a:cs typeface="Exo 2"/>
                <a:sym typeface="Exo 2"/>
              </a:rPr>
              <a:t>L’objectif est de </a:t>
            </a:r>
            <a:r>
              <a:rPr b="1" lang="en-US">
                <a:latin typeface="Exo 2"/>
                <a:ea typeface="Exo 2"/>
                <a:cs typeface="Exo 2"/>
                <a:sym typeface="Exo 2"/>
              </a:rPr>
              <a:t>donner une possibilité aux clients de Microcred Banque Madagascar</a:t>
            </a:r>
            <a:r>
              <a:rPr lang="en-US">
                <a:latin typeface="Exo 2"/>
                <a:ea typeface="Exo 2"/>
                <a:cs typeface="Exo 2"/>
                <a:sym typeface="Exo 2"/>
              </a:rPr>
              <a:t> d’avoir un accès facile aux produits solaires </a:t>
            </a:r>
            <a:r>
              <a:rPr b="1" lang="en-US">
                <a:latin typeface="Exo 2"/>
                <a:ea typeface="Exo 2"/>
                <a:cs typeface="Exo 2"/>
                <a:sym typeface="Exo 2"/>
              </a:rPr>
              <a:t>pour éclairer leur business et/ou  familles.</a:t>
            </a:r>
            <a:endParaRPr b="1"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341" name="Google Shape;341;p38"/>
          <p:cNvSpPr txBox="1"/>
          <p:nvPr/>
        </p:nvSpPr>
        <p:spPr>
          <a:xfrm>
            <a:off x="8724475" y="2529925"/>
            <a:ext cx="2548800" cy="653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3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Crédit</a:t>
            </a:r>
            <a:r>
              <a:rPr b="1" i="1" lang="en-US" sz="3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 top-up</a:t>
            </a:r>
            <a:endParaRPr i="1" sz="3000">
              <a:solidFill>
                <a:srgbClr val="139EE7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3000">
              <a:solidFill>
                <a:srgbClr val="139EE7"/>
              </a:solidFill>
              <a:latin typeface="Exo 2"/>
              <a:ea typeface="Exo 2"/>
              <a:cs typeface="Exo 2"/>
              <a:sym typeface="Exo 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39"/>
          <p:cNvSpPr/>
          <p:nvPr/>
        </p:nvSpPr>
        <p:spPr>
          <a:xfrm rot="5400000">
            <a:off x="1085991" y="-2486377"/>
            <a:ext cx="1034400" cy="4880100"/>
          </a:xfrm>
          <a:prstGeom prst="round2SameRect">
            <a:avLst>
              <a:gd fmla="val 50000" name="adj1"/>
              <a:gd fmla="val 47980" name="adj2"/>
            </a:avLst>
          </a:prstGeom>
          <a:solidFill>
            <a:srgbClr val="139EE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39"/>
          <p:cNvSpPr txBox="1"/>
          <p:nvPr/>
        </p:nvSpPr>
        <p:spPr>
          <a:xfrm>
            <a:off x="11660956" y="6356352"/>
            <a:ext cx="3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‹#›</a:t>
            </a:fld>
            <a:endParaRPr sz="1200">
              <a:solidFill>
                <a:srgbClr val="FFFFFF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349" name="Google Shape;349;p39"/>
          <p:cNvSpPr txBox="1"/>
          <p:nvPr/>
        </p:nvSpPr>
        <p:spPr>
          <a:xfrm>
            <a:off x="1127299" y="88750"/>
            <a:ext cx="217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200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rPr>
              <a:t>OBJECTIFS</a:t>
            </a:r>
            <a:endParaRPr b="1" i="1" sz="1200">
              <a:solidFill>
                <a:schemeClr val="lt1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grpSp>
        <p:nvGrpSpPr>
          <p:cNvPr id="350" name="Google Shape;350;p39"/>
          <p:cNvGrpSpPr/>
          <p:nvPr/>
        </p:nvGrpSpPr>
        <p:grpSpPr>
          <a:xfrm>
            <a:off x="8140575" y="6297923"/>
            <a:ext cx="9494734" cy="466500"/>
            <a:chOff x="8140574" y="6141563"/>
            <a:chExt cx="9494734" cy="466500"/>
          </a:xfrm>
        </p:grpSpPr>
        <p:sp>
          <p:nvSpPr>
            <p:cNvPr id="351" name="Google Shape;351;p39"/>
            <p:cNvSpPr/>
            <p:nvPr/>
          </p:nvSpPr>
          <p:spPr>
            <a:xfrm rot="5400000">
              <a:off x="11587198" y="6003263"/>
              <a:ext cx="466500" cy="743100"/>
            </a:xfrm>
            <a:prstGeom prst="round2SameRect">
              <a:avLst>
                <a:gd fmla="val 0" name="adj1"/>
                <a:gd fmla="val 47980" name="adj2"/>
              </a:avLst>
            </a:prstGeom>
            <a:solidFill>
              <a:srgbClr val="139EE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139EE7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52" name="Google Shape;352;p39"/>
            <p:cNvGrpSpPr/>
            <p:nvPr/>
          </p:nvGrpSpPr>
          <p:grpSpPr>
            <a:xfrm>
              <a:off x="8140574" y="6220988"/>
              <a:ext cx="9494734" cy="307801"/>
              <a:chOff x="7982572" y="6220988"/>
              <a:chExt cx="9494734" cy="307801"/>
            </a:xfrm>
          </p:grpSpPr>
          <p:sp>
            <p:nvSpPr>
              <p:cNvPr id="353" name="Google Shape;353;p39"/>
              <p:cNvSpPr txBox="1"/>
              <p:nvPr/>
            </p:nvSpPr>
            <p:spPr>
              <a:xfrm>
                <a:off x="7982572" y="6220989"/>
                <a:ext cx="984300" cy="30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i="1" lang="en-US" sz="1400">
                    <a:solidFill>
                      <a:schemeClr val="dk1"/>
                    </a:solidFill>
                    <a:latin typeface="Exo 2"/>
                    <a:ea typeface="Exo 2"/>
                    <a:cs typeface="Exo 2"/>
                    <a:sym typeface="Exo 2"/>
                  </a:rPr>
                  <a:t>BAOBAB+</a:t>
                </a:r>
                <a:endParaRPr i="1" sz="1400">
                  <a:solidFill>
                    <a:schemeClr val="dk1"/>
                  </a:solidFill>
                  <a:latin typeface="Exo 2"/>
                  <a:ea typeface="Exo 2"/>
                  <a:cs typeface="Exo 2"/>
                  <a:sym typeface="Exo 2"/>
                </a:endParaRPr>
              </a:p>
            </p:txBody>
          </p:sp>
          <p:sp>
            <p:nvSpPr>
              <p:cNvPr id="354" name="Google Shape;354;p39"/>
              <p:cNvSpPr/>
              <p:nvPr/>
            </p:nvSpPr>
            <p:spPr>
              <a:xfrm>
                <a:off x="8930906" y="6220988"/>
                <a:ext cx="8546400" cy="30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i="1" lang="en-US" sz="1400">
                    <a:solidFill>
                      <a:srgbClr val="139EE7"/>
                    </a:solidFill>
                    <a:latin typeface="Exo 2"/>
                    <a:ea typeface="Exo 2"/>
                    <a:cs typeface="Exo 2"/>
                    <a:sym typeface="Exo 2"/>
                  </a:rPr>
                  <a:t>LIBÉREZ VOTRE POTENTIEL</a:t>
                </a:r>
                <a:endParaRPr i="1" sz="1400">
                  <a:solidFill>
                    <a:srgbClr val="139EE7"/>
                  </a:solidFill>
                  <a:latin typeface="Exo 2"/>
                  <a:ea typeface="Exo 2"/>
                  <a:cs typeface="Exo 2"/>
                  <a:sym typeface="Exo 2"/>
                </a:endParaRPr>
              </a:p>
            </p:txBody>
          </p:sp>
          <p:cxnSp>
            <p:nvCxnSpPr>
              <p:cNvPr id="355" name="Google Shape;355;p39"/>
              <p:cNvCxnSpPr/>
              <p:nvPr/>
            </p:nvCxnSpPr>
            <p:spPr>
              <a:xfrm>
                <a:off x="8938427" y="6246329"/>
                <a:ext cx="0" cy="257100"/>
              </a:xfrm>
              <a:prstGeom prst="straightConnector1">
                <a:avLst/>
              </a:prstGeom>
              <a:noFill/>
              <a:ln cap="flat" cmpd="sng" w="12700">
                <a:solidFill>
                  <a:srgbClr val="323232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</p:grpSp>
      <p:sp>
        <p:nvSpPr>
          <p:cNvPr id="356" name="Google Shape;356;p39"/>
          <p:cNvSpPr txBox="1"/>
          <p:nvPr/>
        </p:nvSpPr>
        <p:spPr>
          <a:xfrm>
            <a:off x="7914125" y="0"/>
            <a:ext cx="39228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6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Objectifs </a:t>
            </a:r>
            <a:endParaRPr i="1" sz="6000">
              <a:solidFill>
                <a:srgbClr val="139EE7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6000">
              <a:solidFill>
                <a:srgbClr val="139EE7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357" name="Google Shape;357;p39"/>
          <p:cNvSpPr txBox="1"/>
          <p:nvPr/>
        </p:nvSpPr>
        <p:spPr>
          <a:xfrm>
            <a:off x="1796400" y="867225"/>
            <a:ext cx="9764700" cy="5854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i="1" lang="en-US" sz="16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Equipe 150 000 foyers avec de produits solaires </a:t>
            </a:r>
            <a:r>
              <a:rPr i="1" lang="en-US" sz="16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via une approche novatrice et des produits </a:t>
            </a:r>
            <a:r>
              <a:rPr i="1" lang="en-US" sz="16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innovantes</a:t>
            </a:r>
            <a:r>
              <a:rPr i="1" lang="en-US" sz="16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 avec un fort réseau de distribution propre et secondaire dans 3 ans</a:t>
            </a:r>
            <a:r>
              <a:rPr lang="en-US" sz="16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.</a:t>
            </a:r>
            <a:endParaRPr sz="16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Développer une </a:t>
            </a:r>
            <a:r>
              <a:rPr b="1" lang="en-US" sz="16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offre produit </a:t>
            </a:r>
            <a:r>
              <a:rPr lang="en-US" sz="16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adapté et </a:t>
            </a:r>
            <a:r>
              <a:rPr b="1" lang="en-US" sz="16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accessible à tous.</a:t>
            </a:r>
            <a:endParaRPr b="1" sz="16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Développer une</a:t>
            </a:r>
            <a:r>
              <a:rPr b="1" lang="en-US" sz="16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 approche novatrice de distribution de produits solaires</a:t>
            </a:r>
            <a:r>
              <a:rPr lang="en-US" sz="16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 via des correspondants Microcred et Mobile Money.</a:t>
            </a:r>
            <a:endParaRPr sz="16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Développement une</a:t>
            </a:r>
            <a:r>
              <a:rPr b="1" lang="en-US" sz="16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 technologie </a:t>
            </a:r>
            <a:r>
              <a:rPr b="1" lang="en-US" sz="16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reliant les batteries solaires </a:t>
            </a:r>
            <a:r>
              <a:rPr lang="en-US" sz="16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via une  carte SIM GSM, une câble ou système à code</a:t>
            </a:r>
            <a:endParaRPr sz="16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Développer des campagnes</a:t>
            </a:r>
            <a:r>
              <a:rPr lang="en-US" sz="16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 de </a:t>
            </a:r>
            <a:r>
              <a:rPr b="1" lang="en-US" sz="16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communication</a:t>
            </a:r>
            <a:r>
              <a:rPr lang="en-US" sz="16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, d’</a:t>
            </a:r>
            <a:r>
              <a:rPr b="1" lang="en-US" sz="16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information</a:t>
            </a:r>
            <a:r>
              <a:rPr lang="en-US" sz="16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 et de </a:t>
            </a:r>
            <a:r>
              <a:rPr b="1" lang="en-US" sz="16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sensibilisation</a:t>
            </a:r>
            <a:r>
              <a:rPr lang="en-US" sz="16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 auprès des populations cibles sur </a:t>
            </a:r>
            <a:r>
              <a:rPr b="1" lang="en-US" sz="16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l’intérêt et les bénéfices de l’énergie  solaire</a:t>
            </a:r>
            <a:r>
              <a:rPr lang="en-US" sz="16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 ainsi que des démonstrations / </a:t>
            </a:r>
            <a:r>
              <a:rPr b="1" lang="en-US" sz="16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formations à son utilisation. </a:t>
            </a:r>
            <a:endParaRPr b="1" sz="16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pic>
        <p:nvPicPr>
          <p:cNvPr id="358" name="Google Shape;35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33288" y="1816245"/>
            <a:ext cx="860800" cy="8608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33289" y="3032912"/>
            <a:ext cx="860800" cy="86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33288" y="4249550"/>
            <a:ext cx="860800" cy="86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3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373575" y="5664225"/>
            <a:ext cx="780275" cy="78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2" name="Google Shape;362;p3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12750" y="867225"/>
            <a:ext cx="860800" cy="72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" name="Google Shape;368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86200" y="218804"/>
            <a:ext cx="5974938" cy="6420395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40"/>
          <p:cNvSpPr/>
          <p:nvPr/>
        </p:nvSpPr>
        <p:spPr>
          <a:xfrm rot="5400000">
            <a:off x="1085922" y="-2486457"/>
            <a:ext cx="1034388" cy="4880249"/>
          </a:xfrm>
          <a:prstGeom prst="round2SameRect">
            <a:avLst>
              <a:gd fmla="val 50000" name="adj1"/>
              <a:gd fmla="val 47980" name="adj2"/>
            </a:avLst>
          </a:prstGeom>
          <a:solidFill>
            <a:srgbClr val="139EE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39EE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70" name="Google Shape;370;p40"/>
          <p:cNvGrpSpPr/>
          <p:nvPr/>
        </p:nvGrpSpPr>
        <p:grpSpPr>
          <a:xfrm>
            <a:off x="8133875" y="6297923"/>
            <a:ext cx="9501559" cy="466627"/>
            <a:chOff x="8133874" y="6141563"/>
            <a:chExt cx="9501559" cy="466627"/>
          </a:xfrm>
        </p:grpSpPr>
        <p:sp>
          <p:nvSpPr>
            <p:cNvPr id="371" name="Google Shape;371;p40"/>
            <p:cNvSpPr/>
            <p:nvPr/>
          </p:nvSpPr>
          <p:spPr>
            <a:xfrm rot="5400000">
              <a:off x="11587111" y="6003302"/>
              <a:ext cx="466627" cy="743148"/>
            </a:xfrm>
            <a:prstGeom prst="round2SameRect">
              <a:avLst>
                <a:gd fmla="val 0" name="adj1"/>
                <a:gd fmla="val 47980" name="adj2"/>
              </a:avLst>
            </a:prstGeom>
            <a:solidFill>
              <a:srgbClr val="118E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72" name="Google Shape;372;p40"/>
            <p:cNvGrpSpPr/>
            <p:nvPr/>
          </p:nvGrpSpPr>
          <p:grpSpPr>
            <a:xfrm>
              <a:off x="8133874" y="6220988"/>
              <a:ext cx="9501559" cy="307801"/>
              <a:chOff x="7975872" y="6220988"/>
              <a:chExt cx="9501559" cy="307801"/>
            </a:xfrm>
          </p:grpSpPr>
          <p:sp>
            <p:nvSpPr>
              <p:cNvPr id="373" name="Google Shape;373;p40"/>
              <p:cNvSpPr txBox="1"/>
              <p:nvPr/>
            </p:nvSpPr>
            <p:spPr>
              <a:xfrm>
                <a:off x="7975872" y="6220989"/>
                <a:ext cx="990900" cy="30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i="1" lang="en-US" sz="1400">
                    <a:solidFill>
                      <a:schemeClr val="dk1"/>
                    </a:solidFill>
                    <a:latin typeface="Exo 2"/>
                    <a:ea typeface="Exo 2"/>
                    <a:cs typeface="Exo 2"/>
                    <a:sym typeface="Exo 2"/>
                  </a:rPr>
                  <a:t>BAOBAB+</a:t>
                </a:r>
                <a:endParaRPr i="1" sz="1400">
                  <a:solidFill>
                    <a:schemeClr val="dk1"/>
                  </a:solidFill>
                  <a:latin typeface="Exo 2"/>
                  <a:ea typeface="Exo 2"/>
                  <a:cs typeface="Exo 2"/>
                  <a:sym typeface="Exo 2"/>
                </a:endParaRPr>
              </a:p>
            </p:txBody>
          </p:sp>
          <p:sp>
            <p:nvSpPr>
              <p:cNvPr id="374" name="Google Shape;374;p40"/>
              <p:cNvSpPr/>
              <p:nvPr/>
            </p:nvSpPr>
            <p:spPr>
              <a:xfrm>
                <a:off x="8930906" y="6220988"/>
                <a:ext cx="8546525" cy="30777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i="1" lang="en-US" sz="1400">
                    <a:solidFill>
                      <a:srgbClr val="139EE7"/>
                    </a:solidFill>
                    <a:latin typeface="Exo 2"/>
                    <a:ea typeface="Exo 2"/>
                    <a:cs typeface="Exo 2"/>
                    <a:sym typeface="Exo 2"/>
                  </a:rPr>
                  <a:t>LIBÉREZ VOTRE POTENTIEL</a:t>
                </a:r>
                <a:endParaRPr i="1" sz="1400">
                  <a:solidFill>
                    <a:srgbClr val="139EE7"/>
                  </a:solidFill>
                  <a:latin typeface="Exo 2"/>
                  <a:ea typeface="Exo 2"/>
                  <a:cs typeface="Exo 2"/>
                  <a:sym typeface="Exo 2"/>
                </a:endParaRPr>
              </a:p>
            </p:txBody>
          </p:sp>
          <p:cxnSp>
            <p:nvCxnSpPr>
              <p:cNvPr id="375" name="Google Shape;375;p40"/>
              <p:cNvCxnSpPr/>
              <p:nvPr/>
            </p:nvCxnSpPr>
            <p:spPr>
              <a:xfrm>
                <a:off x="8938427" y="6246329"/>
                <a:ext cx="0" cy="257095"/>
              </a:xfrm>
              <a:prstGeom prst="straightConnector1">
                <a:avLst/>
              </a:prstGeom>
              <a:noFill/>
              <a:ln cap="flat" cmpd="sng" w="12700">
                <a:solidFill>
                  <a:srgbClr val="323232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</p:grpSp>
      <p:sp>
        <p:nvSpPr>
          <p:cNvPr id="376" name="Google Shape;376;p40"/>
          <p:cNvSpPr txBox="1"/>
          <p:nvPr/>
        </p:nvSpPr>
        <p:spPr>
          <a:xfrm>
            <a:off x="593912" y="88750"/>
            <a:ext cx="28356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200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rPr>
              <a:t>OÙ NOUS SOMMES / CHIFFRES </a:t>
            </a:r>
            <a:r>
              <a:rPr b="1" i="1" lang="en-US" sz="1200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rPr>
              <a:t>CLÉS</a:t>
            </a:r>
            <a:endParaRPr b="1" i="1" sz="1200">
              <a:solidFill>
                <a:schemeClr val="lt1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377" name="Google Shape;377;p40"/>
          <p:cNvSpPr/>
          <p:nvPr/>
        </p:nvSpPr>
        <p:spPr>
          <a:xfrm>
            <a:off x="10855069" y="5567138"/>
            <a:ext cx="239579" cy="272300"/>
          </a:xfrm>
          <a:custGeom>
            <a:rect b="b" l="l" r="r" t="t"/>
            <a:pathLst>
              <a:path extrusionOk="0" h="15924" w="12018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8" name="Google Shape;378;p40"/>
          <p:cNvSpPr/>
          <p:nvPr/>
        </p:nvSpPr>
        <p:spPr>
          <a:xfrm>
            <a:off x="10789850" y="3213461"/>
            <a:ext cx="304806" cy="275652"/>
          </a:xfrm>
          <a:custGeom>
            <a:rect b="b" l="l" r="r" t="t"/>
            <a:pathLst>
              <a:path extrusionOk="0" h="16120" w="1529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rgbClr val="139EE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9" name="Google Shape;379;p40"/>
          <p:cNvSpPr/>
          <p:nvPr/>
        </p:nvSpPr>
        <p:spPr>
          <a:xfrm rot="-5400000">
            <a:off x="7724325" y="1272375"/>
            <a:ext cx="5209800" cy="3725400"/>
          </a:xfrm>
          <a:prstGeom prst="round2SameRect">
            <a:avLst>
              <a:gd fmla="val 50000" name="adj1"/>
              <a:gd fmla="val 0" name="adj2"/>
            </a:avLst>
          </a:prstGeom>
          <a:solidFill>
            <a:srgbClr val="E94F2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0" name="Google Shape;380;p40"/>
          <p:cNvSpPr txBox="1"/>
          <p:nvPr/>
        </p:nvSpPr>
        <p:spPr>
          <a:xfrm>
            <a:off x="9564825" y="1214050"/>
            <a:ext cx="1887000" cy="5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18 régions </a:t>
            </a:r>
            <a:endParaRPr sz="1800">
              <a:solidFill>
                <a:srgbClr val="FFFFFF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dont + 100 villes  et villages </a:t>
            </a:r>
            <a:endParaRPr b="1">
              <a:solidFill>
                <a:srgbClr val="FFFFFF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381" name="Google Shape;381;p40"/>
          <p:cNvSpPr/>
          <p:nvPr/>
        </p:nvSpPr>
        <p:spPr>
          <a:xfrm>
            <a:off x="9037251" y="1223753"/>
            <a:ext cx="304807" cy="365137"/>
          </a:xfrm>
          <a:custGeom>
            <a:rect b="b" l="l" r="r" t="t"/>
            <a:pathLst>
              <a:path extrusionOk="0" h="15924" w="12018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2" name="Google Shape;382;p40"/>
          <p:cNvSpPr txBox="1"/>
          <p:nvPr/>
        </p:nvSpPr>
        <p:spPr>
          <a:xfrm>
            <a:off x="9462599" y="2393350"/>
            <a:ext cx="2199900" cy="5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111 collaborateurs</a:t>
            </a:r>
            <a:endParaRPr b="1" sz="1800">
              <a:solidFill>
                <a:srgbClr val="FFFFFF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383" name="Google Shape;383;p40"/>
          <p:cNvSpPr/>
          <p:nvPr/>
        </p:nvSpPr>
        <p:spPr>
          <a:xfrm>
            <a:off x="8984424" y="2404513"/>
            <a:ext cx="361991" cy="344605"/>
          </a:xfrm>
          <a:custGeom>
            <a:rect b="b" l="l" r="r" t="t"/>
            <a:pathLst>
              <a:path extrusionOk="0" h="16120" w="1529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384" name="Google Shape;384;p40"/>
          <p:cNvGrpSpPr/>
          <p:nvPr/>
        </p:nvGrpSpPr>
        <p:grpSpPr>
          <a:xfrm>
            <a:off x="8997039" y="3404055"/>
            <a:ext cx="356920" cy="315774"/>
            <a:chOff x="5926225" y="921350"/>
            <a:chExt cx="517800" cy="504350"/>
          </a:xfrm>
        </p:grpSpPr>
        <p:sp>
          <p:nvSpPr>
            <p:cNvPr id="385" name="Google Shape;385;p40"/>
            <p:cNvSpPr/>
            <p:nvPr/>
          </p:nvSpPr>
          <p:spPr>
            <a:xfrm>
              <a:off x="5926225" y="921350"/>
              <a:ext cx="517800" cy="504350"/>
            </a:xfrm>
            <a:custGeom>
              <a:rect b="b" l="l" r="r" t="t"/>
              <a:pathLst>
                <a:path extrusionOk="0" h="20174" w="20712">
                  <a:moveTo>
                    <a:pt x="10356" y="2858"/>
                  </a:moveTo>
                  <a:lnTo>
                    <a:pt x="10722" y="2882"/>
                  </a:lnTo>
                  <a:lnTo>
                    <a:pt x="11089" y="2907"/>
                  </a:lnTo>
                  <a:lnTo>
                    <a:pt x="11455" y="2956"/>
                  </a:lnTo>
                  <a:lnTo>
                    <a:pt x="11821" y="3004"/>
                  </a:lnTo>
                  <a:lnTo>
                    <a:pt x="12163" y="3102"/>
                  </a:lnTo>
                  <a:lnTo>
                    <a:pt x="12505" y="3200"/>
                  </a:lnTo>
                  <a:lnTo>
                    <a:pt x="12847" y="3298"/>
                  </a:lnTo>
                  <a:lnTo>
                    <a:pt x="13165" y="3444"/>
                  </a:lnTo>
                  <a:lnTo>
                    <a:pt x="13482" y="3591"/>
                  </a:lnTo>
                  <a:lnTo>
                    <a:pt x="13800" y="3737"/>
                  </a:lnTo>
                  <a:lnTo>
                    <a:pt x="14093" y="3908"/>
                  </a:lnTo>
                  <a:lnTo>
                    <a:pt x="14386" y="4104"/>
                  </a:lnTo>
                  <a:lnTo>
                    <a:pt x="14679" y="4299"/>
                  </a:lnTo>
                  <a:lnTo>
                    <a:pt x="14948" y="4519"/>
                  </a:lnTo>
                  <a:lnTo>
                    <a:pt x="15216" y="4739"/>
                  </a:lnTo>
                  <a:lnTo>
                    <a:pt x="15460" y="4983"/>
                  </a:lnTo>
                  <a:lnTo>
                    <a:pt x="15705" y="5227"/>
                  </a:lnTo>
                  <a:lnTo>
                    <a:pt x="15925" y="5496"/>
                  </a:lnTo>
                  <a:lnTo>
                    <a:pt x="16144" y="5764"/>
                  </a:lnTo>
                  <a:lnTo>
                    <a:pt x="16340" y="6057"/>
                  </a:lnTo>
                  <a:lnTo>
                    <a:pt x="16535" y="6350"/>
                  </a:lnTo>
                  <a:lnTo>
                    <a:pt x="16706" y="6644"/>
                  </a:lnTo>
                  <a:lnTo>
                    <a:pt x="16853" y="6961"/>
                  </a:lnTo>
                  <a:lnTo>
                    <a:pt x="16999" y="7279"/>
                  </a:lnTo>
                  <a:lnTo>
                    <a:pt x="17146" y="7596"/>
                  </a:lnTo>
                  <a:lnTo>
                    <a:pt x="17243" y="7938"/>
                  </a:lnTo>
                  <a:lnTo>
                    <a:pt x="17341" y="8280"/>
                  </a:lnTo>
                  <a:lnTo>
                    <a:pt x="17439" y="8622"/>
                  </a:lnTo>
                  <a:lnTo>
                    <a:pt x="17488" y="8988"/>
                  </a:lnTo>
                  <a:lnTo>
                    <a:pt x="17536" y="9354"/>
                  </a:lnTo>
                  <a:lnTo>
                    <a:pt x="17561" y="9721"/>
                  </a:lnTo>
                  <a:lnTo>
                    <a:pt x="17585" y="10087"/>
                  </a:lnTo>
                  <a:lnTo>
                    <a:pt x="17561" y="10454"/>
                  </a:lnTo>
                  <a:lnTo>
                    <a:pt x="17536" y="10820"/>
                  </a:lnTo>
                  <a:lnTo>
                    <a:pt x="17488" y="11186"/>
                  </a:lnTo>
                  <a:lnTo>
                    <a:pt x="17439" y="11553"/>
                  </a:lnTo>
                  <a:lnTo>
                    <a:pt x="17341" y="11894"/>
                  </a:lnTo>
                  <a:lnTo>
                    <a:pt x="17243" y="12236"/>
                  </a:lnTo>
                  <a:lnTo>
                    <a:pt x="17146" y="12578"/>
                  </a:lnTo>
                  <a:lnTo>
                    <a:pt x="16999" y="12896"/>
                  </a:lnTo>
                  <a:lnTo>
                    <a:pt x="16853" y="13213"/>
                  </a:lnTo>
                  <a:lnTo>
                    <a:pt x="16706" y="13531"/>
                  </a:lnTo>
                  <a:lnTo>
                    <a:pt x="16535" y="13824"/>
                  </a:lnTo>
                  <a:lnTo>
                    <a:pt x="16340" y="14117"/>
                  </a:lnTo>
                  <a:lnTo>
                    <a:pt x="16144" y="14410"/>
                  </a:lnTo>
                  <a:lnTo>
                    <a:pt x="15925" y="14679"/>
                  </a:lnTo>
                  <a:lnTo>
                    <a:pt x="15705" y="14947"/>
                  </a:lnTo>
                  <a:lnTo>
                    <a:pt x="15460" y="15192"/>
                  </a:lnTo>
                  <a:lnTo>
                    <a:pt x="15216" y="15436"/>
                  </a:lnTo>
                  <a:lnTo>
                    <a:pt x="14948" y="15656"/>
                  </a:lnTo>
                  <a:lnTo>
                    <a:pt x="14679" y="15875"/>
                  </a:lnTo>
                  <a:lnTo>
                    <a:pt x="14386" y="16071"/>
                  </a:lnTo>
                  <a:lnTo>
                    <a:pt x="14093" y="16266"/>
                  </a:lnTo>
                  <a:lnTo>
                    <a:pt x="13800" y="16437"/>
                  </a:lnTo>
                  <a:lnTo>
                    <a:pt x="13482" y="16584"/>
                  </a:lnTo>
                  <a:lnTo>
                    <a:pt x="13165" y="16730"/>
                  </a:lnTo>
                  <a:lnTo>
                    <a:pt x="12847" y="16877"/>
                  </a:lnTo>
                  <a:lnTo>
                    <a:pt x="12505" y="16974"/>
                  </a:lnTo>
                  <a:lnTo>
                    <a:pt x="12163" y="17072"/>
                  </a:lnTo>
                  <a:lnTo>
                    <a:pt x="11821" y="17170"/>
                  </a:lnTo>
                  <a:lnTo>
                    <a:pt x="11455" y="17219"/>
                  </a:lnTo>
                  <a:lnTo>
                    <a:pt x="11089" y="17268"/>
                  </a:lnTo>
                  <a:lnTo>
                    <a:pt x="10722" y="17292"/>
                  </a:lnTo>
                  <a:lnTo>
                    <a:pt x="10356" y="17316"/>
                  </a:lnTo>
                  <a:lnTo>
                    <a:pt x="9990" y="17292"/>
                  </a:lnTo>
                  <a:lnTo>
                    <a:pt x="9623" y="17268"/>
                  </a:lnTo>
                  <a:lnTo>
                    <a:pt x="9257" y="17219"/>
                  </a:lnTo>
                  <a:lnTo>
                    <a:pt x="8891" y="17170"/>
                  </a:lnTo>
                  <a:lnTo>
                    <a:pt x="8549" y="17072"/>
                  </a:lnTo>
                  <a:lnTo>
                    <a:pt x="8207" y="16974"/>
                  </a:lnTo>
                  <a:lnTo>
                    <a:pt x="7865" y="16877"/>
                  </a:lnTo>
                  <a:lnTo>
                    <a:pt x="7547" y="16730"/>
                  </a:lnTo>
                  <a:lnTo>
                    <a:pt x="7230" y="16584"/>
                  </a:lnTo>
                  <a:lnTo>
                    <a:pt x="6912" y="16437"/>
                  </a:lnTo>
                  <a:lnTo>
                    <a:pt x="6619" y="16266"/>
                  </a:lnTo>
                  <a:lnTo>
                    <a:pt x="6326" y="16071"/>
                  </a:lnTo>
                  <a:lnTo>
                    <a:pt x="6033" y="15875"/>
                  </a:lnTo>
                  <a:lnTo>
                    <a:pt x="5765" y="15656"/>
                  </a:lnTo>
                  <a:lnTo>
                    <a:pt x="5496" y="15436"/>
                  </a:lnTo>
                  <a:lnTo>
                    <a:pt x="5252" y="15192"/>
                  </a:lnTo>
                  <a:lnTo>
                    <a:pt x="5007" y="14947"/>
                  </a:lnTo>
                  <a:lnTo>
                    <a:pt x="4788" y="14679"/>
                  </a:lnTo>
                  <a:lnTo>
                    <a:pt x="4568" y="14410"/>
                  </a:lnTo>
                  <a:lnTo>
                    <a:pt x="4372" y="14117"/>
                  </a:lnTo>
                  <a:lnTo>
                    <a:pt x="4177" y="13824"/>
                  </a:lnTo>
                  <a:lnTo>
                    <a:pt x="4006" y="13531"/>
                  </a:lnTo>
                  <a:lnTo>
                    <a:pt x="3860" y="13213"/>
                  </a:lnTo>
                  <a:lnTo>
                    <a:pt x="3713" y="12896"/>
                  </a:lnTo>
                  <a:lnTo>
                    <a:pt x="3566" y="12578"/>
                  </a:lnTo>
                  <a:lnTo>
                    <a:pt x="3469" y="12236"/>
                  </a:lnTo>
                  <a:lnTo>
                    <a:pt x="3371" y="11894"/>
                  </a:lnTo>
                  <a:lnTo>
                    <a:pt x="3273" y="11553"/>
                  </a:lnTo>
                  <a:lnTo>
                    <a:pt x="3225" y="11186"/>
                  </a:lnTo>
                  <a:lnTo>
                    <a:pt x="3176" y="10820"/>
                  </a:lnTo>
                  <a:lnTo>
                    <a:pt x="3151" y="10454"/>
                  </a:lnTo>
                  <a:lnTo>
                    <a:pt x="3127" y="10087"/>
                  </a:lnTo>
                  <a:lnTo>
                    <a:pt x="3151" y="9721"/>
                  </a:lnTo>
                  <a:lnTo>
                    <a:pt x="3176" y="9354"/>
                  </a:lnTo>
                  <a:lnTo>
                    <a:pt x="3225" y="8988"/>
                  </a:lnTo>
                  <a:lnTo>
                    <a:pt x="3273" y="8622"/>
                  </a:lnTo>
                  <a:lnTo>
                    <a:pt x="3371" y="8280"/>
                  </a:lnTo>
                  <a:lnTo>
                    <a:pt x="3469" y="7938"/>
                  </a:lnTo>
                  <a:lnTo>
                    <a:pt x="3566" y="7596"/>
                  </a:lnTo>
                  <a:lnTo>
                    <a:pt x="3713" y="7279"/>
                  </a:lnTo>
                  <a:lnTo>
                    <a:pt x="3860" y="6961"/>
                  </a:lnTo>
                  <a:lnTo>
                    <a:pt x="4006" y="6644"/>
                  </a:lnTo>
                  <a:lnTo>
                    <a:pt x="4177" y="6350"/>
                  </a:lnTo>
                  <a:lnTo>
                    <a:pt x="4372" y="6057"/>
                  </a:lnTo>
                  <a:lnTo>
                    <a:pt x="4568" y="5764"/>
                  </a:lnTo>
                  <a:lnTo>
                    <a:pt x="4788" y="5496"/>
                  </a:lnTo>
                  <a:lnTo>
                    <a:pt x="5007" y="5227"/>
                  </a:lnTo>
                  <a:lnTo>
                    <a:pt x="5252" y="4983"/>
                  </a:lnTo>
                  <a:lnTo>
                    <a:pt x="5496" y="4739"/>
                  </a:lnTo>
                  <a:lnTo>
                    <a:pt x="5765" y="4519"/>
                  </a:lnTo>
                  <a:lnTo>
                    <a:pt x="6033" y="4299"/>
                  </a:lnTo>
                  <a:lnTo>
                    <a:pt x="6326" y="4104"/>
                  </a:lnTo>
                  <a:lnTo>
                    <a:pt x="6619" y="3908"/>
                  </a:lnTo>
                  <a:lnTo>
                    <a:pt x="6912" y="3737"/>
                  </a:lnTo>
                  <a:lnTo>
                    <a:pt x="7230" y="3591"/>
                  </a:lnTo>
                  <a:lnTo>
                    <a:pt x="7547" y="3444"/>
                  </a:lnTo>
                  <a:lnTo>
                    <a:pt x="7865" y="3298"/>
                  </a:lnTo>
                  <a:lnTo>
                    <a:pt x="8207" y="3200"/>
                  </a:lnTo>
                  <a:lnTo>
                    <a:pt x="8549" y="3102"/>
                  </a:lnTo>
                  <a:lnTo>
                    <a:pt x="8891" y="3004"/>
                  </a:lnTo>
                  <a:lnTo>
                    <a:pt x="9257" y="2956"/>
                  </a:lnTo>
                  <a:lnTo>
                    <a:pt x="9623" y="2907"/>
                  </a:lnTo>
                  <a:lnTo>
                    <a:pt x="9990" y="2882"/>
                  </a:lnTo>
                  <a:lnTo>
                    <a:pt x="10356" y="2858"/>
                  </a:lnTo>
                  <a:close/>
                  <a:moveTo>
                    <a:pt x="8060" y="0"/>
                  </a:moveTo>
                  <a:lnTo>
                    <a:pt x="6717" y="2516"/>
                  </a:lnTo>
                  <a:lnTo>
                    <a:pt x="3908" y="2003"/>
                  </a:lnTo>
                  <a:lnTo>
                    <a:pt x="3786" y="4861"/>
                  </a:lnTo>
                  <a:lnTo>
                    <a:pt x="1026" y="5593"/>
                  </a:lnTo>
                  <a:lnTo>
                    <a:pt x="2174" y="8207"/>
                  </a:lnTo>
                  <a:lnTo>
                    <a:pt x="1" y="10087"/>
                  </a:lnTo>
                  <a:lnTo>
                    <a:pt x="2174" y="11968"/>
                  </a:lnTo>
                  <a:lnTo>
                    <a:pt x="1026" y="14581"/>
                  </a:lnTo>
                  <a:lnTo>
                    <a:pt x="3786" y="15314"/>
                  </a:lnTo>
                  <a:lnTo>
                    <a:pt x="3908" y="18171"/>
                  </a:lnTo>
                  <a:lnTo>
                    <a:pt x="6717" y="17658"/>
                  </a:lnTo>
                  <a:lnTo>
                    <a:pt x="8060" y="20174"/>
                  </a:lnTo>
                  <a:lnTo>
                    <a:pt x="10356" y="18489"/>
                  </a:lnTo>
                  <a:lnTo>
                    <a:pt x="12652" y="20174"/>
                  </a:lnTo>
                  <a:lnTo>
                    <a:pt x="13995" y="17658"/>
                  </a:lnTo>
                  <a:lnTo>
                    <a:pt x="16804" y="18171"/>
                  </a:lnTo>
                  <a:lnTo>
                    <a:pt x="16926" y="15314"/>
                  </a:lnTo>
                  <a:lnTo>
                    <a:pt x="19686" y="14581"/>
                  </a:lnTo>
                  <a:lnTo>
                    <a:pt x="18538" y="11968"/>
                  </a:lnTo>
                  <a:lnTo>
                    <a:pt x="20711" y="10087"/>
                  </a:lnTo>
                  <a:lnTo>
                    <a:pt x="18538" y="8207"/>
                  </a:lnTo>
                  <a:lnTo>
                    <a:pt x="19686" y="5593"/>
                  </a:lnTo>
                  <a:lnTo>
                    <a:pt x="16926" y="4861"/>
                  </a:lnTo>
                  <a:lnTo>
                    <a:pt x="16804" y="2003"/>
                  </a:lnTo>
                  <a:lnTo>
                    <a:pt x="13995" y="2516"/>
                  </a:lnTo>
                  <a:lnTo>
                    <a:pt x="12652" y="0"/>
                  </a:lnTo>
                  <a:lnTo>
                    <a:pt x="10356" y="1686"/>
                  </a:lnTo>
                  <a:lnTo>
                    <a:pt x="8060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6" name="Google Shape;386;p40"/>
            <p:cNvSpPr/>
            <p:nvPr/>
          </p:nvSpPr>
          <p:spPr>
            <a:xfrm>
              <a:off x="6016600" y="1005000"/>
              <a:ext cx="337050" cy="337050"/>
            </a:xfrm>
            <a:custGeom>
              <a:rect b="b" l="l" r="r" t="t"/>
              <a:pathLst>
                <a:path extrusionOk="0" h="13482" w="13482">
                  <a:moveTo>
                    <a:pt x="6741" y="0"/>
                  </a:moveTo>
                  <a:lnTo>
                    <a:pt x="6399" y="25"/>
                  </a:lnTo>
                  <a:lnTo>
                    <a:pt x="6057" y="49"/>
                  </a:lnTo>
                  <a:lnTo>
                    <a:pt x="5715" y="98"/>
                  </a:lnTo>
                  <a:lnTo>
                    <a:pt x="5398" y="147"/>
                  </a:lnTo>
                  <a:lnTo>
                    <a:pt x="5056" y="220"/>
                  </a:lnTo>
                  <a:lnTo>
                    <a:pt x="4738" y="318"/>
                  </a:lnTo>
                  <a:lnTo>
                    <a:pt x="4421" y="416"/>
                  </a:lnTo>
                  <a:lnTo>
                    <a:pt x="4128" y="538"/>
                  </a:lnTo>
                  <a:lnTo>
                    <a:pt x="3835" y="684"/>
                  </a:lnTo>
                  <a:lnTo>
                    <a:pt x="3542" y="831"/>
                  </a:lnTo>
                  <a:lnTo>
                    <a:pt x="3249" y="977"/>
                  </a:lnTo>
                  <a:lnTo>
                    <a:pt x="2980" y="1173"/>
                  </a:lnTo>
                  <a:lnTo>
                    <a:pt x="2711" y="1344"/>
                  </a:lnTo>
                  <a:lnTo>
                    <a:pt x="2467" y="1539"/>
                  </a:lnTo>
                  <a:lnTo>
                    <a:pt x="2223" y="1759"/>
                  </a:lnTo>
                  <a:lnTo>
                    <a:pt x="1979" y="1979"/>
                  </a:lnTo>
                  <a:lnTo>
                    <a:pt x="1759" y="2223"/>
                  </a:lnTo>
                  <a:lnTo>
                    <a:pt x="1539" y="2467"/>
                  </a:lnTo>
                  <a:lnTo>
                    <a:pt x="1344" y="2711"/>
                  </a:lnTo>
                  <a:lnTo>
                    <a:pt x="1173" y="2980"/>
                  </a:lnTo>
                  <a:lnTo>
                    <a:pt x="977" y="3249"/>
                  </a:lnTo>
                  <a:lnTo>
                    <a:pt x="831" y="3542"/>
                  </a:lnTo>
                  <a:lnTo>
                    <a:pt x="684" y="3835"/>
                  </a:lnTo>
                  <a:lnTo>
                    <a:pt x="538" y="4128"/>
                  </a:lnTo>
                  <a:lnTo>
                    <a:pt x="416" y="4421"/>
                  </a:lnTo>
                  <a:lnTo>
                    <a:pt x="318" y="4738"/>
                  </a:lnTo>
                  <a:lnTo>
                    <a:pt x="220" y="5056"/>
                  </a:lnTo>
                  <a:lnTo>
                    <a:pt x="147" y="5398"/>
                  </a:lnTo>
                  <a:lnTo>
                    <a:pt x="98" y="5715"/>
                  </a:lnTo>
                  <a:lnTo>
                    <a:pt x="49" y="6057"/>
                  </a:lnTo>
                  <a:lnTo>
                    <a:pt x="25" y="6399"/>
                  </a:lnTo>
                  <a:lnTo>
                    <a:pt x="0" y="6741"/>
                  </a:lnTo>
                  <a:lnTo>
                    <a:pt x="25" y="7083"/>
                  </a:lnTo>
                  <a:lnTo>
                    <a:pt x="49" y="7425"/>
                  </a:lnTo>
                  <a:lnTo>
                    <a:pt x="98" y="7767"/>
                  </a:lnTo>
                  <a:lnTo>
                    <a:pt x="147" y="8084"/>
                  </a:lnTo>
                  <a:lnTo>
                    <a:pt x="220" y="8426"/>
                  </a:lnTo>
                  <a:lnTo>
                    <a:pt x="318" y="8744"/>
                  </a:lnTo>
                  <a:lnTo>
                    <a:pt x="416" y="9061"/>
                  </a:lnTo>
                  <a:lnTo>
                    <a:pt x="538" y="9354"/>
                  </a:lnTo>
                  <a:lnTo>
                    <a:pt x="684" y="9648"/>
                  </a:lnTo>
                  <a:lnTo>
                    <a:pt x="831" y="9941"/>
                  </a:lnTo>
                  <a:lnTo>
                    <a:pt x="977" y="10234"/>
                  </a:lnTo>
                  <a:lnTo>
                    <a:pt x="1173" y="10502"/>
                  </a:lnTo>
                  <a:lnTo>
                    <a:pt x="1344" y="10771"/>
                  </a:lnTo>
                  <a:lnTo>
                    <a:pt x="1539" y="11015"/>
                  </a:lnTo>
                  <a:lnTo>
                    <a:pt x="1759" y="11259"/>
                  </a:lnTo>
                  <a:lnTo>
                    <a:pt x="1979" y="11504"/>
                  </a:lnTo>
                  <a:lnTo>
                    <a:pt x="2223" y="11723"/>
                  </a:lnTo>
                  <a:lnTo>
                    <a:pt x="2467" y="11943"/>
                  </a:lnTo>
                  <a:lnTo>
                    <a:pt x="2711" y="12139"/>
                  </a:lnTo>
                  <a:lnTo>
                    <a:pt x="2980" y="12310"/>
                  </a:lnTo>
                  <a:lnTo>
                    <a:pt x="3249" y="12505"/>
                  </a:lnTo>
                  <a:lnTo>
                    <a:pt x="3542" y="12652"/>
                  </a:lnTo>
                  <a:lnTo>
                    <a:pt x="3835" y="12798"/>
                  </a:lnTo>
                  <a:lnTo>
                    <a:pt x="4128" y="12945"/>
                  </a:lnTo>
                  <a:lnTo>
                    <a:pt x="4421" y="13067"/>
                  </a:lnTo>
                  <a:lnTo>
                    <a:pt x="4738" y="13164"/>
                  </a:lnTo>
                  <a:lnTo>
                    <a:pt x="5056" y="13262"/>
                  </a:lnTo>
                  <a:lnTo>
                    <a:pt x="5398" y="13335"/>
                  </a:lnTo>
                  <a:lnTo>
                    <a:pt x="5715" y="13384"/>
                  </a:lnTo>
                  <a:lnTo>
                    <a:pt x="6057" y="13433"/>
                  </a:lnTo>
                  <a:lnTo>
                    <a:pt x="6399" y="13458"/>
                  </a:lnTo>
                  <a:lnTo>
                    <a:pt x="6741" y="13482"/>
                  </a:lnTo>
                  <a:lnTo>
                    <a:pt x="7083" y="13458"/>
                  </a:lnTo>
                  <a:lnTo>
                    <a:pt x="7425" y="13433"/>
                  </a:lnTo>
                  <a:lnTo>
                    <a:pt x="7767" y="13384"/>
                  </a:lnTo>
                  <a:lnTo>
                    <a:pt x="8084" y="13335"/>
                  </a:lnTo>
                  <a:lnTo>
                    <a:pt x="8426" y="13262"/>
                  </a:lnTo>
                  <a:lnTo>
                    <a:pt x="8744" y="13164"/>
                  </a:lnTo>
                  <a:lnTo>
                    <a:pt x="9061" y="13067"/>
                  </a:lnTo>
                  <a:lnTo>
                    <a:pt x="9354" y="12945"/>
                  </a:lnTo>
                  <a:lnTo>
                    <a:pt x="9647" y="12798"/>
                  </a:lnTo>
                  <a:lnTo>
                    <a:pt x="9940" y="12652"/>
                  </a:lnTo>
                  <a:lnTo>
                    <a:pt x="10234" y="12505"/>
                  </a:lnTo>
                  <a:lnTo>
                    <a:pt x="10502" y="12310"/>
                  </a:lnTo>
                  <a:lnTo>
                    <a:pt x="10771" y="12139"/>
                  </a:lnTo>
                  <a:lnTo>
                    <a:pt x="11015" y="11943"/>
                  </a:lnTo>
                  <a:lnTo>
                    <a:pt x="11259" y="11723"/>
                  </a:lnTo>
                  <a:lnTo>
                    <a:pt x="11504" y="11504"/>
                  </a:lnTo>
                  <a:lnTo>
                    <a:pt x="11723" y="11259"/>
                  </a:lnTo>
                  <a:lnTo>
                    <a:pt x="11943" y="11015"/>
                  </a:lnTo>
                  <a:lnTo>
                    <a:pt x="12139" y="10771"/>
                  </a:lnTo>
                  <a:lnTo>
                    <a:pt x="12310" y="10502"/>
                  </a:lnTo>
                  <a:lnTo>
                    <a:pt x="12505" y="10234"/>
                  </a:lnTo>
                  <a:lnTo>
                    <a:pt x="12651" y="9941"/>
                  </a:lnTo>
                  <a:lnTo>
                    <a:pt x="12798" y="9648"/>
                  </a:lnTo>
                  <a:lnTo>
                    <a:pt x="12945" y="9354"/>
                  </a:lnTo>
                  <a:lnTo>
                    <a:pt x="13067" y="9061"/>
                  </a:lnTo>
                  <a:lnTo>
                    <a:pt x="13164" y="8744"/>
                  </a:lnTo>
                  <a:lnTo>
                    <a:pt x="13262" y="8426"/>
                  </a:lnTo>
                  <a:lnTo>
                    <a:pt x="13335" y="8084"/>
                  </a:lnTo>
                  <a:lnTo>
                    <a:pt x="13384" y="7767"/>
                  </a:lnTo>
                  <a:lnTo>
                    <a:pt x="13433" y="7425"/>
                  </a:lnTo>
                  <a:lnTo>
                    <a:pt x="13457" y="7083"/>
                  </a:lnTo>
                  <a:lnTo>
                    <a:pt x="13482" y="6741"/>
                  </a:lnTo>
                  <a:lnTo>
                    <a:pt x="13457" y="6399"/>
                  </a:lnTo>
                  <a:lnTo>
                    <a:pt x="13433" y="6057"/>
                  </a:lnTo>
                  <a:lnTo>
                    <a:pt x="13384" y="5715"/>
                  </a:lnTo>
                  <a:lnTo>
                    <a:pt x="13335" y="5398"/>
                  </a:lnTo>
                  <a:lnTo>
                    <a:pt x="13262" y="5056"/>
                  </a:lnTo>
                  <a:lnTo>
                    <a:pt x="13164" y="4738"/>
                  </a:lnTo>
                  <a:lnTo>
                    <a:pt x="13067" y="4421"/>
                  </a:lnTo>
                  <a:lnTo>
                    <a:pt x="12945" y="4128"/>
                  </a:lnTo>
                  <a:lnTo>
                    <a:pt x="12798" y="3835"/>
                  </a:lnTo>
                  <a:lnTo>
                    <a:pt x="12651" y="3542"/>
                  </a:lnTo>
                  <a:lnTo>
                    <a:pt x="12505" y="3249"/>
                  </a:lnTo>
                  <a:lnTo>
                    <a:pt x="12310" y="2980"/>
                  </a:lnTo>
                  <a:lnTo>
                    <a:pt x="12139" y="2711"/>
                  </a:lnTo>
                  <a:lnTo>
                    <a:pt x="11943" y="2467"/>
                  </a:lnTo>
                  <a:lnTo>
                    <a:pt x="11723" y="2223"/>
                  </a:lnTo>
                  <a:lnTo>
                    <a:pt x="11504" y="1979"/>
                  </a:lnTo>
                  <a:lnTo>
                    <a:pt x="11259" y="1759"/>
                  </a:lnTo>
                  <a:lnTo>
                    <a:pt x="11015" y="1539"/>
                  </a:lnTo>
                  <a:lnTo>
                    <a:pt x="10771" y="1344"/>
                  </a:lnTo>
                  <a:lnTo>
                    <a:pt x="10502" y="1173"/>
                  </a:lnTo>
                  <a:lnTo>
                    <a:pt x="10234" y="977"/>
                  </a:lnTo>
                  <a:lnTo>
                    <a:pt x="9940" y="831"/>
                  </a:lnTo>
                  <a:lnTo>
                    <a:pt x="9647" y="684"/>
                  </a:lnTo>
                  <a:lnTo>
                    <a:pt x="9354" y="538"/>
                  </a:lnTo>
                  <a:lnTo>
                    <a:pt x="9061" y="416"/>
                  </a:lnTo>
                  <a:lnTo>
                    <a:pt x="8744" y="318"/>
                  </a:lnTo>
                  <a:lnTo>
                    <a:pt x="8426" y="220"/>
                  </a:lnTo>
                  <a:lnTo>
                    <a:pt x="8084" y="147"/>
                  </a:lnTo>
                  <a:lnTo>
                    <a:pt x="7767" y="98"/>
                  </a:lnTo>
                  <a:lnTo>
                    <a:pt x="7425" y="49"/>
                  </a:lnTo>
                  <a:lnTo>
                    <a:pt x="7083" y="25"/>
                  </a:lnTo>
                  <a:lnTo>
                    <a:pt x="674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r>
                <a:t/>
              </a: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7" name="Google Shape;387;p40"/>
          <p:cNvSpPr txBox="1"/>
          <p:nvPr/>
        </p:nvSpPr>
        <p:spPr>
          <a:xfrm>
            <a:off x="9413627" y="3390600"/>
            <a:ext cx="2835600" cy="5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43,000 foyers équipé</a:t>
            </a:r>
            <a:r>
              <a:rPr lang="en-US" sz="1800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rPr>
              <a:t>s</a:t>
            </a:r>
            <a:endParaRPr sz="1800">
              <a:solidFill>
                <a:schemeClr val="lt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rgbClr val="FFFFFF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pic>
        <p:nvPicPr>
          <p:cNvPr id="388" name="Google Shape;388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026150" y="4473413"/>
            <a:ext cx="323850" cy="323850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40"/>
          <p:cNvSpPr txBox="1"/>
          <p:nvPr/>
        </p:nvSpPr>
        <p:spPr>
          <a:xfrm>
            <a:off x="9435025" y="4464050"/>
            <a:ext cx="2754000" cy="51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76 </a:t>
            </a:r>
            <a:r>
              <a:rPr lang="en-US" sz="18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points de distribution</a:t>
            </a:r>
            <a:endParaRPr b="1" sz="1800">
              <a:solidFill>
                <a:srgbClr val="FFFFFF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390" name="Google Shape;390;p40"/>
          <p:cNvSpPr/>
          <p:nvPr/>
        </p:nvSpPr>
        <p:spPr>
          <a:xfrm>
            <a:off x="279825" y="2255900"/>
            <a:ext cx="247500" cy="272400"/>
          </a:xfrm>
          <a:prstGeom prst="ellipse">
            <a:avLst/>
          </a:prstGeom>
          <a:solidFill>
            <a:srgbClr val="A61C00"/>
          </a:solidFill>
          <a:ln cap="flat" cmpd="sng" w="9525">
            <a:solidFill>
              <a:srgbClr val="CC412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1" name="Google Shape;391;p40"/>
          <p:cNvSpPr/>
          <p:nvPr/>
        </p:nvSpPr>
        <p:spPr>
          <a:xfrm>
            <a:off x="282750" y="3390600"/>
            <a:ext cx="247500" cy="272400"/>
          </a:xfrm>
          <a:prstGeom prst="ellipse">
            <a:avLst/>
          </a:prstGeom>
          <a:solidFill>
            <a:srgbClr val="118ECE"/>
          </a:solidFill>
          <a:ln cap="flat" cmpd="sng" w="9525">
            <a:solidFill>
              <a:srgbClr val="118ECE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2" name="Google Shape;392;p40"/>
          <p:cNvSpPr/>
          <p:nvPr/>
        </p:nvSpPr>
        <p:spPr>
          <a:xfrm>
            <a:off x="279825" y="4462538"/>
            <a:ext cx="247500" cy="272400"/>
          </a:xfrm>
          <a:prstGeom prst="ellipse">
            <a:avLst/>
          </a:prstGeom>
          <a:solidFill>
            <a:schemeClr val="accen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3" name="Google Shape;393;p40"/>
          <p:cNvSpPr txBox="1"/>
          <p:nvPr/>
        </p:nvSpPr>
        <p:spPr>
          <a:xfrm>
            <a:off x="740875" y="2140650"/>
            <a:ext cx="3154500" cy="6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Exo 2"/>
                <a:ea typeface="Exo 2"/>
                <a:cs typeface="Exo 2"/>
                <a:sym typeface="Exo 2"/>
              </a:rPr>
              <a:t>Distribution via réseau Microcred </a:t>
            </a:r>
            <a:r>
              <a:rPr lang="en-US">
                <a:latin typeface="Exo 2"/>
                <a:ea typeface="Exo 2"/>
                <a:cs typeface="Exo 2"/>
                <a:sym typeface="Exo 2"/>
              </a:rPr>
              <a:t>&amp; </a:t>
            </a:r>
            <a:endParaRPr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Exo 2"/>
                <a:ea typeface="Exo 2"/>
                <a:cs typeface="Exo 2"/>
                <a:sym typeface="Exo 2"/>
              </a:rPr>
              <a:t>Distribution Pay  As You Go</a:t>
            </a:r>
            <a:endParaRPr>
              <a:latin typeface="Exo 2"/>
              <a:ea typeface="Exo 2"/>
              <a:cs typeface="Exo 2"/>
              <a:sym typeface="Exo 2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Exo 2"/>
              <a:buChar char="-"/>
            </a:pPr>
            <a:r>
              <a:rPr lang="en-US">
                <a:latin typeface="Exo 2"/>
                <a:ea typeface="Exo 2"/>
                <a:cs typeface="Exo 2"/>
                <a:sym typeface="Exo 2"/>
              </a:rPr>
              <a:t>12 régions</a:t>
            </a:r>
            <a:endParaRPr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394" name="Google Shape;394;p40"/>
          <p:cNvSpPr txBox="1"/>
          <p:nvPr/>
        </p:nvSpPr>
        <p:spPr>
          <a:xfrm>
            <a:off x="861625" y="3354450"/>
            <a:ext cx="3507900" cy="34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Exo 2"/>
                <a:ea typeface="Exo 2"/>
                <a:cs typeface="Exo 2"/>
                <a:sym typeface="Exo 2"/>
              </a:rPr>
              <a:t>Distribution P</a:t>
            </a:r>
            <a:r>
              <a:rPr lang="en-US">
                <a:latin typeface="Exo 2"/>
                <a:ea typeface="Exo 2"/>
                <a:cs typeface="Exo 2"/>
                <a:sym typeface="Exo 2"/>
              </a:rPr>
              <a:t>ay  As You Go uniquement</a:t>
            </a:r>
            <a:endParaRPr>
              <a:latin typeface="Exo 2"/>
              <a:ea typeface="Exo 2"/>
              <a:cs typeface="Exo 2"/>
              <a:sym typeface="Exo 2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Exo 2"/>
              <a:buChar char="-"/>
            </a:pPr>
            <a:r>
              <a:rPr lang="en-US">
                <a:latin typeface="Exo 2"/>
                <a:ea typeface="Exo 2"/>
                <a:cs typeface="Exo 2"/>
                <a:sym typeface="Exo 2"/>
              </a:rPr>
              <a:t>1 régions</a:t>
            </a:r>
            <a:endParaRPr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395" name="Google Shape;395;p40"/>
          <p:cNvSpPr txBox="1"/>
          <p:nvPr/>
        </p:nvSpPr>
        <p:spPr>
          <a:xfrm>
            <a:off x="858700" y="4372950"/>
            <a:ext cx="3154500" cy="344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Exo 2"/>
                <a:ea typeface="Exo 2"/>
                <a:cs typeface="Exo 2"/>
                <a:sym typeface="Exo 2"/>
              </a:rPr>
              <a:t>Distribution via réseau Microcred uniquement </a:t>
            </a:r>
            <a:endParaRPr>
              <a:latin typeface="Exo 2"/>
              <a:ea typeface="Exo 2"/>
              <a:cs typeface="Exo 2"/>
              <a:sym typeface="Exo 2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Font typeface="Exo 2"/>
              <a:buChar char="-"/>
            </a:pPr>
            <a:r>
              <a:rPr lang="en-US">
                <a:latin typeface="Exo 2"/>
                <a:ea typeface="Exo 2"/>
                <a:cs typeface="Exo 2"/>
                <a:sym typeface="Exo 2"/>
              </a:rPr>
              <a:t>5 régions</a:t>
            </a:r>
            <a:endParaRPr>
              <a:latin typeface="Exo 2"/>
              <a:ea typeface="Exo 2"/>
              <a:cs typeface="Exo 2"/>
              <a:sym typeface="Exo 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1" name="Google Shape;401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36700" y="4565274"/>
            <a:ext cx="1976294" cy="1989401"/>
          </a:xfrm>
          <a:prstGeom prst="rect">
            <a:avLst/>
          </a:prstGeom>
          <a:noFill/>
          <a:ln>
            <a:noFill/>
          </a:ln>
        </p:spPr>
      </p:pic>
      <p:sp>
        <p:nvSpPr>
          <p:cNvPr id="402" name="Google Shape;402;p41"/>
          <p:cNvSpPr/>
          <p:nvPr/>
        </p:nvSpPr>
        <p:spPr>
          <a:xfrm rot="5400000">
            <a:off x="1085991" y="-2486377"/>
            <a:ext cx="1034400" cy="4880100"/>
          </a:xfrm>
          <a:prstGeom prst="round2SameRect">
            <a:avLst>
              <a:gd fmla="val 50000" name="adj1"/>
              <a:gd fmla="val 47980" name="adj2"/>
            </a:avLst>
          </a:prstGeom>
          <a:solidFill>
            <a:srgbClr val="139EE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39EE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03" name="Google Shape;403;p41"/>
          <p:cNvGrpSpPr/>
          <p:nvPr/>
        </p:nvGrpSpPr>
        <p:grpSpPr>
          <a:xfrm>
            <a:off x="8133875" y="6297923"/>
            <a:ext cx="9501434" cy="466500"/>
            <a:chOff x="8133874" y="6141563"/>
            <a:chExt cx="9501434" cy="466500"/>
          </a:xfrm>
        </p:grpSpPr>
        <p:sp>
          <p:nvSpPr>
            <p:cNvPr id="404" name="Google Shape;404;p41"/>
            <p:cNvSpPr/>
            <p:nvPr/>
          </p:nvSpPr>
          <p:spPr>
            <a:xfrm rot="5400000">
              <a:off x="11587198" y="6003263"/>
              <a:ext cx="466500" cy="743100"/>
            </a:xfrm>
            <a:prstGeom prst="round2SameRect">
              <a:avLst>
                <a:gd fmla="val 0" name="adj1"/>
                <a:gd fmla="val 47980" name="adj2"/>
              </a:avLst>
            </a:prstGeom>
            <a:solidFill>
              <a:srgbClr val="118E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05" name="Google Shape;405;p41"/>
            <p:cNvGrpSpPr/>
            <p:nvPr/>
          </p:nvGrpSpPr>
          <p:grpSpPr>
            <a:xfrm>
              <a:off x="8133874" y="6220988"/>
              <a:ext cx="9501434" cy="307801"/>
              <a:chOff x="7975872" y="6220988"/>
              <a:chExt cx="9501434" cy="307801"/>
            </a:xfrm>
          </p:grpSpPr>
          <p:sp>
            <p:nvSpPr>
              <p:cNvPr id="406" name="Google Shape;406;p41"/>
              <p:cNvSpPr txBox="1"/>
              <p:nvPr/>
            </p:nvSpPr>
            <p:spPr>
              <a:xfrm>
                <a:off x="7975872" y="6220989"/>
                <a:ext cx="990900" cy="30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i="1" lang="en-US" sz="1400">
                    <a:solidFill>
                      <a:schemeClr val="dk1"/>
                    </a:solidFill>
                    <a:latin typeface="Exo 2"/>
                    <a:ea typeface="Exo 2"/>
                    <a:cs typeface="Exo 2"/>
                    <a:sym typeface="Exo 2"/>
                  </a:rPr>
                  <a:t>BAOBAB+</a:t>
                </a:r>
                <a:endParaRPr i="1" sz="1400">
                  <a:solidFill>
                    <a:schemeClr val="dk1"/>
                  </a:solidFill>
                  <a:latin typeface="Exo 2"/>
                  <a:ea typeface="Exo 2"/>
                  <a:cs typeface="Exo 2"/>
                  <a:sym typeface="Exo 2"/>
                </a:endParaRPr>
              </a:p>
            </p:txBody>
          </p:sp>
          <p:sp>
            <p:nvSpPr>
              <p:cNvPr id="407" name="Google Shape;407;p41"/>
              <p:cNvSpPr/>
              <p:nvPr/>
            </p:nvSpPr>
            <p:spPr>
              <a:xfrm>
                <a:off x="8930906" y="6220988"/>
                <a:ext cx="8546400" cy="30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i="1" lang="en-US" sz="1400">
                    <a:solidFill>
                      <a:srgbClr val="139EE7"/>
                    </a:solidFill>
                    <a:latin typeface="Exo 2"/>
                    <a:ea typeface="Exo 2"/>
                    <a:cs typeface="Exo 2"/>
                    <a:sym typeface="Exo 2"/>
                  </a:rPr>
                  <a:t>LIBÉREZ VOTRE POTENTIEL</a:t>
                </a:r>
                <a:endParaRPr i="1" sz="1400">
                  <a:solidFill>
                    <a:srgbClr val="139EE7"/>
                  </a:solidFill>
                  <a:latin typeface="Exo 2"/>
                  <a:ea typeface="Exo 2"/>
                  <a:cs typeface="Exo 2"/>
                  <a:sym typeface="Exo 2"/>
                </a:endParaRPr>
              </a:p>
            </p:txBody>
          </p:sp>
          <p:cxnSp>
            <p:nvCxnSpPr>
              <p:cNvPr id="408" name="Google Shape;408;p41"/>
              <p:cNvCxnSpPr/>
              <p:nvPr/>
            </p:nvCxnSpPr>
            <p:spPr>
              <a:xfrm>
                <a:off x="8938427" y="6246329"/>
                <a:ext cx="0" cy="257100"/>
              </a:xfrm>
              <a:prstGeom prst="straightConnector1">
                <a:avLst/>
              </a:prstGeom>
              <a:noFill/>
              <a:ln cap="flat" cmpd="sng" w="12700">
                <a:solidFill>
                  <a:srgbClr val="323232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</p:grpSp>
      <p:sp>
        <p:nvSpPr>
          <p:cNvPr id="409" name="Google Shape;409;p41"/>
          <p:cNvSpPr txBox="1"/>
          <p:nvPr/>
        </p:nvSpPr>
        <p:spPr>
          <a:xfrm>
            <a:off x="746312" y="88750"/>
            <a:ext cx="28356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200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rPr>
              <a:t>PRODUITS </a:t>
            </a:r>
            <a:r>
              <a:rPr b="1" i="1" lang="en-US" sz="1200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rPr>
              <a:t>DISTRIBUÉS</a:t>
            </a:r>
            <a:endParaRPr b="1" i="1" sz="1200">
              <a:solidFill>
                <a:schemeClr val="lt1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410" name="Google Shape;410;p41"/>
          <p:cNvSpPr/>
          <p:nvPr/>
        </p:nvSpPr>
        <p:spPr>
          <a:xfrm>
            <a:off x="10855069" y="5567138"/>
            <a:ext cx="239579" cy="272300"/>
          </a:xfrm>
          <a:custGeom>
            <a:rect b="b" l="l" r="r" t="t"/>
            <a:pathLst>
              <a:path extrusionOk="0" h="15924" w="12018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1" name="Google Shape;411;p41"/>
          <p:cNvSpPr/>
          <p:nvPr/>
        </p:nvSpPr>
        <p:spPr>
          <a:xfrm>
            <a:off x="10789850" y="3213461"/>
            <a:ext cx="304806" cy="275652"/>
          </a:xfrm>
          <a:custGeom>
            <a:rect b="b" l="l" r="r" t="t"/>
            <a:pathLst>
              <a:path extrusionOk="0" h="16120" w="1529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rgbClr val="139EE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2" name="Google Shape;412;p41"/>
          <p:cNvSpPr/>
          <p:nvPr/>
        </p:nvSpPr>
        <p:spPr>
          <a:xfrm>
            <a:off x="684780" y="1078925"/>
            <a:ext cx="222300" cy="255000"/>
          </a:xfrm>
          <a:prstGeom prst="ellipse">
            <a:avLst/>
          </a:prstGeom>
          <a:solidFill>
            <a:srgbClr val="139EE7"/>
          </a:solidFill>
          <a:ln cap="flat" cmpd="sng" w="9525">
            <a:solidFill>
              <a:srgbClr val="139E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3" name="Google Shape;413;p41"/>
          <p:cNvSpPr txBox="1"/>
          <p:nvPr/>
        </p:nvSpPr>
        <p:spPr>
          <a:xfrm>
            <a:off x="1203601" y="988024"/>
            <a:ext cx="4013700" cy="43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Exo 2"/>
                <a:ea typeface="Exo 2"/>
                <a:cs typeface="Exo 2"/>
                <a:sym typeface="Exo 2"/>
              </a:rPr>
              <a:t>Lampe solaire = 20 000 unités</a:t>
            </a:r>
            <a:endParaRPr b="1" sz="1800"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414" name="Google Shape;414;p41"/>
          <p:cNvSpPr/>
          <p:nvPr/>
        </p:nvSpPr>
        <p:spPr>
          <a:xfrm>
            <a:off x="591800" y="3066111"/>
            <a:ext cx="222300" cy="255000"/>
          </a:xfrm>
          <a:prstGeom prst="ellipse">
            <a:avLst/>
          </a:prstGeom>
          <a:solidFill>
            <a:srgbClr val="139EE7"/>
          </a:solidFill>
          <a:ln cap="flat" cmpd="sng" w="9525">
            <a:solidFill>
              <a:srgbClr val="139E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5" name="Google Shape;415;p41"/>
          <p:cNvSpPr txBox="1"/>
          <p:nvPr/>
        </p:nvSpPr>
        <p:spPr>
          <a:xfrm>
            <a:off x="1110622" y="2975210"/>
            <a:ext cx="5571600" cy="43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Exo 2"/>
                <a:ea typeface="Exo 2"/>
                <a:cs typeface="Exo 2"/>
                <a:sym typeface="Exo 2"/>
              </a:rPr>
              <a:t>Lampe + chargeur solaire = 11 000 unités</a:t>
            </a:r>
            <a:endParaRPr b="1" sz="1800"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416" name="Google Shape;416;p41"/>
          <p:cNvSpPr/>
          <p:nvPr/>
        </p:nvSpPr>
        <p:spPr>
          <a:xfrm>
            <a:off x="593900" y="5375077"/>
            <a:ext cx="222300" cy="255000"/>
          </a:xfrm>
          <a:prstGeom prst="ellipse">
            <a:avLst/>
          </a:prstGeom>
          <a:solidFill>
            <a:srgbClr val="139EE7"/>
          </a:solidFill>
          <a:ln cap="flat" cmpd="sng" w="9525">
            <a:solidFill>
              <a:srgbClr val="139EE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17" name="Google Shape;417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757566" y="2389934"/>
            <a:ext cx="1694660" cy="1705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040309" y="353825"/>
            <a:ext cx="1369072" cy="1566657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41"/>
          <p:cNvSpPr txBox="1"/>
          <p:nvPr/>
        </p:nvSpPr>
        <p:spPr>
          <a:xfrm>
            <a:off x="1205701" y="5284176"/>
            <a:ext cx="5571600" cy="43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Exo 2"/>
                <a:ea typeface="Exo 2"/>
                <a:cs typeface="Exo 2"/>
                <a:sym typeface="Exo 2"/>
              </a:rPr>
              <a:t>Kit solaire</a:t>
            </a:r>
            <a:r>
              <a:rPr b="1" lang="en-US" sz="1800">
                <a:latin typeface="Exo 2"/>
                <a:ea typeface="Exo 2"/>
                <a:cs typeface="Exo 2"/>
                <a:sym typeface="Exo 2"/>
              </a:rPr>
              <a:t> = 12 000 unités</a:t>
            </a:r>
            <a:endParaRPr b="1" sz="1800">
              <a:latin typeface="Exo 2"/>
              <a:ea typeface="Exo 2"/>
              <a:cs typeface="Exo 2"/>
              <a:sym typeface="Exo 2"/>
            </a:endParaRPr>
          </a:p>
        </p:txBody>
      </p:sp>
      <p:cxnSp>
        <p:nvCxnSpPr>
          <p:cNvPr id="420" name="Google Shape;420;p41"/>
          <p:cNvCxnSpPr/>
          <p:nvPr/>
        </p:nvCxnSpPr>
        <p:spPr>
          <a:xfrm>
            <a:off x="-56075" y="4580625"/>
            <a:ext cx="7877100" cy="14700"/>
          </a:xfrm>
          <a:prstGeom prst="straightConnector1">
            <a:avLst/>
          </a:prstGeom>
          <a:noFill/>
          <a:ln cap="flat" cmpd="sng" w="28575">
            <a:solidFill>
              <a:srgbClr val="139EE7"/>
            </a:solidFill>
            <a:prstDash val="dot"/>
            <a:round/>
            <a:headEnd len="med" w="med" type="none"/>
            <a:tailEnd len="med" w="med" type="none"/>
          </a:ln>
        </p:spPr>
      </p:cxnSp>
      <p:cxnSp>
        <p:nvCxnSpPr>
          <p:cNvPr id="421" name="Google Shape;421;p41"/>
          <p:cNvCxnSpPr/>
          <p:nvPr/>
        </p:nvCxnSpPr>
        <p:spPr>
          <a:xfrm flipH="1" rot="10800000">
            <a:off x="-56075" y="2064525"/>
            <a:ext cx="7842000" cy="1500"/>
          </a:xfrm>
          <a:prstGeom prst="straightConnector1">
            <a:avLst/>
          </a:prstGeom>
          <a:noFill/>
          <a:ln cap="flat" cmpd="sng" w="28575">
            <a:solidFill>
              <a:srgbClr val="139EE7"/>
            </a:solidFill>
            <a:prstDash val="dot"/>
            <a:round/>
            <a:headEnd len="med" w="med" type="none"/>
            <a:tailEnd len="med" w="med" type="none"/>
          </a:ln>
        </p:spPr>
      </p:cxnSp>
      <p:sp>
        <p:nvSpPr>
          <p:cNvPr id="422" name="Google Shape;422;p41"/>
          <p:cNvSpPr/>
          <p:nvPr/>
        </p:nvSpPr>
        <p:spPr>
          <a:xfrm>
            <a:off x="7960825" y="1459475"/>
            <a:ext cx="4186800" cy="33240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rgbClr val="E94F2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latin typeface="Exo 2"/>
                <a:ea typeface="Exo 2"/>
                <a:cs typeface="Exo 2"/>
                <a:sym typeface="Exo 2"/>
              </a:rPr>
              <a:t>Total jusqu’à aujourd’hui</a:t>
            </a:r>
            <a:endParaRPr b="1" sz="2400"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latin typeface="Exo 2"/>
                <a:ea typeface="Exo 2"/>
                <a:cs typeface="Exo 2"/>
                <a:sym typeface="Exo 2"/>
              </a:rPr>
              <a:t> = </a:t>
            </a:r>
            <a:endParaRPr b="1" sz="2400"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latin typeface="Exo 2"/>
                <a:ea typeface="Exo 2"/>
                <a:cs typeface="Exo 2"/>
                <a:sym typeface="Exo 2"/>
              </a:rPr>
              <a:t>43 000 unités*</a:t>
            </a:r>
            <a:endParaRPr b="1" sz="2400"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Exo 2"/>
                <a:ea typeface="Exo 2"/>
                <a:cs typeface="Exo 2"/>
                <a:sym typeface="Exo 2"/>
              </a:rPr>
              <a:t>* </a:t>
            </a:r>
            <a:r>
              <a:rPr b="1" lang="en-US" sz="1800">
                <a:latin typeface="Exo 2"/>
                <a:ea typeface="Exo 2"/>
                <a:cs typeface="Exo 2"/>
                <a:sym typeface="Exo 2"/>
              </a:rPr>
              <a:t>6 800 unites via payg</a:t>
            </a:r>
            <a:endParaRPr b="1" sz="1800"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latin typeface="Exo 2"/>
                <a:ea typeface="Exo 2"/>
                <a:cs typeface="Exo 2"/>
                <a:sym typeface="Exo 2"/>
              </a:rPr>
              <a:t>* 36 200 unités via non-payg</a:t>
            </a:r>
            <a:endParaRPr b="1" sz="1800"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400">
              <a:latin typeface="Exo 2"/>
              <a:ea typeface="Exo 2"/>
              <a:cs typeface="Exo 2"/>
              <a:sym typeface="Exo 2"/>
            </a:endParaRPr>
          </a:p>
        </p:txBody>
      </p:sp>
      <p:cxnSp>
        <p:nvCxnSpPr>
          <p:cNvPr id="423" name="Google Shape;423;p41"/>
          <p:cNvCxnSpPr/>
          <p:nvPr/>
        </p:nvCxnSpPr>
        <p:spPr>
          <a:xfrm>
            <a:off x="7797550" y="23325"/>
            <a:ext cx="81600" cy="6776400"/>
          </a:xfrm>
          <a:prstGeom prst="straightConnector1">
            <a:avLst/>
          </a:prstGeom>
          <a:noFill/>
          <a:ln cap="flat" cmpd="sng" w="28575">
            <a:solidFill>
              <a:srgbClr val="139EE7"/>
            </a:solidFill>
            <a:prstDash val="dot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42"/>
          <p:cNvSpPr/>
          <p:nvPr/>
        </p:nvSpPr>
        <p:spPr>
          <a:xfrm rot="5400000">
            <a:off x="1085991" y="-2486377"/>
            <a:ext cx="1034400" cy="4880100"/>
          </a:xfrm>
          <a:prstGeom prst="round2SameRect">
            <a:avLst>
              <a:gd fmla="val 50000" name="adj1"/>
              <a:gd fmla="val 47980" name="adj2"/>
            </a:avLst>
          </a:prstGeom>
          <a:solidFill>
            <a:srgbClr val="139EE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39EE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30" name="Google Shape;430;p42"/>
          <p:cNvGrpSpPr/>
          <p:nvPr/>
        </p:nvGrpSpPr>
        <p:grpSpPr>
          <a:xfrm>
            <a:off x="8133875" y="6297923"/>
            <a:ext cx="9501434" cy="466500"/>
            <a:chOff x="8133874" y="6141563"/>
            <a:chExt cx="9501434" cy="466500"/>
          </a:xfrm>
        </p:grpSpPr>
        <p:sp>
          <p:nvSpPr>
            <p:cNvPr id="431" name="Google Shape;431;p42"/>
            <p:cNvSpPr/>
            <p:nvPr/>
          </p:nvSpPr>
          <p:spPr>
            <a:xfrm rot="5400000">
              <a:off x="11587198" y="6003263"/>
              <a:ext cx="466500" cy="743100"/>
            </a:xfrm>
            <a:prstGeom prst="round2SameRect">
              <a:avLst>
                <a:gd fmla="val 0" name="adj1"/>
                <a:gd fmla="val 47980" name="adj2"/>
              </a:avLst>
            </a:prstGeom>
            <a:solidFill>
              <a:srgbClr val="118E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32" name="Google Shape;432;p42"/>
            <p:cNvGrpSpPr/>
            <p:nvPr/>
          </p:nvGrpSpPr>
          <p:grpSpPr>
            <a:xfrm>
              <a:off x="8133874" y="6220988"/>
              <a:ext cx="9501434" cy="307801"/>
              <a:chOff x="7975872" y="6220988"/>
              <a:chExt cx="9501434" cy="307801"/>
            </a:xfrm>
          </p:grpSpPr>
          <p:sp>
            <p:nvSpPr>
              <p:cNvPr id="433" name="Google Shape;433;p42"/>
              <p:cNvSpPr txBox="1"/>
              <p:nvPr/>
            </p:nvSpPr>
            <p:spPr>
              <a:xfrm>
                <a:off x="7975872" y="6220989"/>
                <a:ext cx="990900" cy="30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i="1" lang="en-US" sz="1400">
                    <a:solidFill>
                      <a:schemeClr val="dk1"/>
                    </a:solidFill>
                    <a:latin typeface="Exo 2"/>
                    <a:ea typeface="Exo 2"/>
                    <a:cs typeface="Exo 2"/>
                    <a:sym typeface="Exo 2"/>
                  </a:rPr>
                  <a:t>BAOBAB+</a:t>
                </a:r>
                <a:endParaRPr i="1" sz="1400">
                  <a:solidFill>
                    <a:schemeClr val="dk1"/>
                  </a:solidFill>
                  <a:latin typeface="Exo 2"/>
                  <a:ea typeface="Exo 2"/>
                  <a:cs typeface="Exo 2"/>
                  <a:sym typeface="Exo 2"/>
                </a:endParaRPr>
              </a:p>
            </p:txBody>
          </p:sp>
          <p:sp>
            <p:nvSpPr>
              <p:cNvPr id="434" name="Google Shape;434;p42"/>
              <p:cNvSpPr/>
              <p:nvPr/>
            </p:nvSpPr>
            <p:spPr>
              <a:xfrm>
                <a:off x="8930906" y="6220988"/>
                <a:ext cx="8546400" cy="30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i="1" lang="en-US" sz="1400">
                    <a:solidFill>
                      <a:srgbClr val="139EE7"/>
                    </a:solidFill>
                    <a:latin typeface="Exo 2"/>
                    <a:ea typeface="Exo 2"/>
                    <a:cs typeface="Exo 2"/>
                    <a:sym typeface="Exo 2"/>
                  </a:rPr>
                  <a:t>LIBÉREZ VOTRE POTENTIEL</a:t>
                </a:r>
                <a:endParaRPr i="1" sz="1400">
                  <a:solidFill>
                    <a:srgbClr val="139EE7"/>
                  </a:solidFill>
                  <a:latin typeface="Exo 2"/>
                  <a:ea typeface="Exo 2"/>
                  <a:cs typeface="Exo 2"/>
                  <a:sym typeface="Exo 2"/>
                </a:endParaRPr>
              </a:p>
            </p:txBody>
          </p:sp>
          <p:cxnSp>
            <p:nvCxnSpPr>
              <p:cNvPr id="435" name="Google Shape;435;p42"/>
              <p:cNvCxnSpPr/>
              <p:nvPr/>
            </p:nvCxnSpPr>
            <p:spPr>
              <a:xfrm>
                <a:off x="8938427" y="6246329"/>
                <a:ext cx="0" cy="257100"/>
              </a:xfrm>
              <a:prstGeom prst="straightConnector1">
                <a:avLst/>
              </a:prstGeom>
              <a:noFill/>
              <a:ln cap="flat" cmpd="sng" w="12700">
                <a:solidFill>
                  <a:srgbClr val="323232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</p:grpSp>
      <p:sp>
        <p:nvSpPr>
          <p:cNvPr id="436" name="Google Shape;436;p42"/>
          <p:cNvSpPr txBox="1"/>
          <p:nvPr/>
        </p:nvSpPr>
        <p:spPr>
          <a:xfrm>
            <a:off x="746312" y="88750"/>
            <a:ext cx="28356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200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rPr>
              <a:t>AUTRES RÉSULTATS</a:t>
            </a:r>
            <a:endParaRPr b="1" i="1" sz="1200">
              <a:solidFill>
                <a:schemeClr val="lt1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437" name="Google Shape;437;p42"/>
          <p:cNvSpPr/>
          <p:nvPr/>
        </p:nvSpPr>
        <p:spPr>
          <a:xfrm>
            <a:off x="10855069" y="5567138"/>
            <a:ext cx="239579" cy="272300"/>
          </a:xfrm>
          <a:custGeom>
            <a:rect b="b" l="l" r="r" t="t"/>
            <a:pathLst>
              <a:path extrusionOk="0" h="15924" w="12018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42"/>
          <p:cNvSpPr/>
          <p:nvPr/>
        </p:nvSpPr>
        <p:spPr>
          <a:xfrm>
            <a:off x="10789850" y="3213461"/>
            <a:ext cx="304806" cy="275652"/>
          </a:xfrm>
          <a:custGeom>
            <a:rect b="b" l="l" r="r" t="t"/>
            <a:pathLst>
              <a:path extrusionOk="0" h="16120" w="1529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rgbClr val="139EE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9" name="Google Shape;439;p42"/>
          <p:cNvSpPr txBox="1"/>
          <p:nvPr/>
        </p:nvSpPr>
        <p:spPr>
          <a:xfrm>
            <a:off x="337625" y="3259075"/>
            <a:ext cx="38589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3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Nouvelle technologie de </a:t>
            </a:r>
            <a:r>
              <a:rPr b="1" i="1" lang="en-US" sz="3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paiement</a:t>
            </a:r>
            <a:endParaRPr b="1" i="1" sz="3000">
              <a:solidFill>
                <a:srgbClr val="139EE7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440" name="Google Shape;440;p42"/>
          <p:cNvSpPr txBox="1"/>
          <p:nvPr/>
        </p:nvSpPr>
        <p:spPr>
          <a:xfrm>
            <a:off x="289100" y="4274875"/>
            <a:ext cx="8134500" cy="83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Exo 2"/>
                <a:ea typeface="Exo 2"/>
                <a:cs typeface="Exo 2"/>
                <a:sym typeface="Exo 2"/>
              </a:rPr>
              <a:t>Nos bénéficiaires peuvent </a:t>
            </a:r>
            <a:r>
              <a:rPr b="1" lang="en-US">
                <a:latin typeface="Exo 2"/>
                <a:ea typeface="Exo 2"/>
                <a:cs typeface="Exo 2"/>
                <a:sym typeface="Exo 2"/>
              </a:rPr>
              <a:t>payer </a:t>
            </a:r>
            <a:r>
              <a:rPr lang="en-US">
                <a:latin typeface="Exo 2"/>
                <a:ea typeface="Exo 2"/>
                <a:cs typeface="Exo 2"/>
                <a:sym typeface="Exo 2"/>
              </a:rPr>
              <a:t>leur kit solaire </a:t>
            </a:r>
            <a:r>
              <a:rPr b="1" lang="en-US">
                <a:latin typeface="Exo 2"/>
                <a:ea typeface="Exo 2"/>
                <a:cs typeface="Exo 2"/>
                <a:sym typeface="Exo 2"/>
              </a:rPr>
              <a:t>petit à petit</a:t>
            </a:r>
            <a:r>
              <a:rPr lang="en-US">
                <a:latin typeface="Exo 2"/>
                <a:ea typeface="Exo 2"/>
                <a:cs typeface="Exo 2"/>
                <a:sym typeface="Exo 2"/>
              </a:rPr>
              <a:t> grâce à une </a:t>
            </a:r>
            <a:r>
              <a:rPr b="1" lang="en-US">
                <a:latin typeface="Exo 2"/>
                <a:ea typeface="Exo 2"/>
                <a:cs typeface="Exo 2"/>
                <a:sym typeface="Exo 2"/>
              </a:rPr>
              <a:t>technologie </a:t>
            </a:r>
            <a:r>
              <a:rPr lang="en-US">
                <a:latin typeface="Exo 2"/>
                <a:ea typeface="Exo 2"/>
                <a:cs typeface="Exo 2"/>
                <a:sym typeface="Exo 2"/>
              </a:rPr>
              <a:t>reliant les batteries solaires à un </a:t>
            </a:r>
            <a:r>
              <a:rPr b="1" lang="en-US">
                <a:latin typeface="Exo 2"/>
                <a:ea typeface="Exo 2"/>
                <a:cs typeface="Exo 2"/>
                <a:sym typeface="Exo 2"/>
              </a:rPr>
              <a:t>système de code.</a:t>
            </a:r>
            <a:r>
              <a:rPr lang="en-US">
                <a:latin typeface="Exo 2"/>
                <a:ea typeface="Exo 2"/>
                <a:cs typeface="Exo 2"/>
                <a:sym typeface="Exo 2"/>
              </a:rPr>
              <a:t> Les </a:t>
            </a:r>
            <a:r>
              <a:rPr b="1" lang="en-US">
                <a:latin typeface="Exo 2"/>
                <a:ea typeface="Exo 2"/>
                <a:cs typeface="Exo 2"/>
                <a:sym typeface="Exo 2"/>
              </a:rPr>
              <a:t>paiements</a:t>
            </a:r>
            <a:r>
              <a:rPr lang="en-US">
                <a:latin typeface="Exo 2"/>
                <a:ea typeface="Exo 2"/>
                <a:cs typeface="Exo 2"/>
                <a:sym typeface="Exo 2"/>
              </a:rPr>
              <a:t> sont possibles</a:t>
            </a:r>
            <a:r>
              <a:rPr b="1" lang="en-US">
                <a:latin typeface="Exo 2"/>
                <a:ea typeface="Exo 2"/>
                <a:cs typeface="Exo 2"/>
                <a:sym typeface="Exo 2"/>
              </a:rPr>
              <a:t> via Mobile Money </a:t>
            </a:r>
            <a:r>
              <a:rPr lang="en-US">
                <a:latin typeface="Exo 2"/>
                <a:ea typeface="Exo 2"/>
                <a:cs typeface="Exo 2"/>
                <a:sym typeface="Exo 2"/>
              </a:rPr>
              <a:t>ou paiement </a:t>
            </a:r>
            <a:r>
              <a:rPr b="1" lang="en-US">
                <a:latin typeface="Exo 2"/>
                <a:ea typeface="Exo 2"/>
                <a:cs typeface="Exo 2"/>
                <a:sym typeface="Exo 2"/>
              </a:rPr>
              <a:t>via le réseau Microcred.</a:t>
            </a:r>
            <a:endParaRPr b="1">
              <a:latin typeface="Exo 2"/>
              <a:ea typeface="Exo 2"/>
              <a:cs typeface="Exo 2"/>
              <a:sym typeface="Exo 2"/>
            </a:endParaRPr>
          </a:p>
        </p:txBody>
      </p:sp>
      <p:pic>
        <p:nvPicPr>
          <p:cNvPr id="441" name="Google Shape;441;p42"/>
          <p:cNvPicPr preferRelativeResize="0"/>
          <p:nvPr/>
        </p:nvPicPr>
        <p:blipFill rotWithShape="1">
          <a:blip r:embed="rId3">
            <a:alphaModFix/>
          </a:blip>
          <a:srcRect b="23506" l="0" r="0" t="0"/>
          <a:stretch/>
        </p:blipFill>
        <p:spPr>
          <a:xfrm>
            <a:off x="103450" y="5035375"/>
            <a:ext cx="7503825" cy="1712350"/>
          </a:xfrm>
          <a:prstGeom prst="rect">
            <a:avLst/>
          </a:prstGeom>
          <a:noFill/>
          <a:ln>
            <a:noFill/>
          </a:ln>
        </p:spPr>
      </p:pic>
      <p:sp>
        <p:nvSpPr>
          <p:cNvPr id="442" name="Google Shape;442;p42"/>
          <p:cNvSpPr txBox="1"/>
          <p:nvPr/>
        </p:nvSpPr>
        <p:spPr>
          <a:xfrm>
            <a:off x="1590500" y="730525"/>
            <a:ext cx="4485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3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Système de </a:t>
            </a:r>
            <a:endParaRPr i="1" sz="3000">
              <a:solidFill>
                <a:srgbClr val="139EE7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distribution innovant </a:t>
            </a:r>
            <a:endParaRPr b="1" i="1" sz="3000">
              <a:solidFill>
                <a:srgbClr val="139EE7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3000">
              <a:solidFill>
                <a:srgbClr val="139EE7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443" name="Google Shape;443;p42"/>
          <p:cNvSpPr txBox="1"/>
          <p:nvPr/>
        </p:nvSpPr>
        <p:spPr>
          <a:xfrm>
            <a:off x="1624000" y="1746324"/>
            <a:ext cx="4285800" cy="103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Exo 2"/>
                <a:ea typeface="Exo 2"/>
                <a:cs typeface="Exo 2"/>
                <a:sym typeface="Exo 2"/>
              </a:rPr>
              <a:t>Notre objectif est de collaborer avec des personnes qui viennent des villages/villes dans lesquels nous sommes présents</a:t>
            </a:r>
            <a:endParaRPr>
              <a:latin typeface="Exo 2"/>
              <a:ea typeface="Exo 2"/>
              <a:cs typeface="Exo 2"/>
              <a:sym typeface="Exo 2"/>
            </a:endParaRPr>
          </a:p>
        </p:txBody>
      </p:sp>
      <p:pic>
        <p:nvPicPr>
          <p:cNvPr id="444" name="Google Shape;444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62100" y="88750"/>
            <a:ext cx="5769925" cy="40927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90588" y="1561774"/>
            <a:ext cx="2312955" cy="17347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1" name="Google Shape;451;p43" title="Graphique"/>
          <p:cNvPicPr preferRelativeResize="0"/>
          <p:nvPr/>
        </p:nvPicPr>
        <p:blipFill rotWithShape="1">
          <a:blip r:embed="rId3">
            <a:alphaModFix/>
          </a:blip>
          <a:srcRect b="15470" l="0" r="50622" t="11210"/>
          <a:stretch/>
        </p:blipFill>
        <p:spPr>
          <a:xfrm>
            <a:off x="6064775" y="4349375"/>
            <a:ext cx="2478949" cy="2274075"/>
          </a:xfrm>
          <a:prstGeom prst="rect">
            <a:avLst/>
          </a:prstGeom>
          <a:noFill/>
          <a:ln>
            <a:noFill/>
          </a:ln>
        </p:spPr>
      </p:pic>
      <p:sp>
        <p:nvSpPr>
          <p:cNvPr id="452" name="Google Shape;452;p43"/>
          <p:cNvSpPr/>
          <p:nvPr/>
        </p:nvSpPr>
        <p:spPr>
          <a:xfrm rot="5400000">
            <a:off x="1085991" y="-2486377"/>
            <a:ext cx="1034400" cy="4880100"/>
          </a:xfrm>
          <a:prstGeom prst="round2SameRect">
            <a:avLst>
              <a:gd fmla="val 50000" name="adj1"/>
              <a:gd fmla="val 47980" name="adj2"/>
            </a:avLst>
          </a:prstGeom>
          <a:solidFill>
            <a:srgbClr val="139EE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39EE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53" name="Google Shape;453;p43"/>
          <p:cNvGrpSpPr/>
          <p:nvPr/>
        </p:nvGrpSpPr>
        <p:grpSpPr>
          <a:xfrm>
            <a:off x="8133875" y="6297923"/>
            <a:ext cx="9501434" cy="466500"/>
            <a:chOff x="8133874" y="6141563"/>
            <a:chExt cx="9501434" cy="466500"/>
          </a:xfrm>
        </p:grpSpPr>
        <p:sp>
          <p:nvSpPr>
            <p:cNvPr id="454" name="Google Shape;454;p43"/>
            <p:cNvSpPr/>
            <p:nvPr/>
          </p:nvSpPr>
          <p:spPr>
            <a:xfrm rot="5400000">
              <a:off x="11587198" y="6003263"/>
              <a:ext cx="466500" cy="743100"/>
            </a:xfrm>
            <a:prstGeom prst="round2SameRect">
              <a:avLst>
                <a:gd fmla="val 0" name="adj1"/>
                <a:gd fmla="val 47980" name="adj2"/>
              </a:avLst>
            </a:prstGeom>
            <a:solidFill>
              <a:srgbClr val="118E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55" name="Google Shape;455;p43"/>
            <p:cNvGrpSpPr/>
            <p:nvPr/>
          </p:nvGrpSpPr>
          <p:grpSpPr>
            <a:xfrm>
              <a:off x="8133874" y="6220988"/>
              <a:ext cx="9501434" cy="307801"/>
              <a:chOff x="7975872" y="6220988"/>
              <a:chExt cx="9501434" cy="307801"/>
            </a:xfrm>
          </p:grpSpPr>
          <p:sp>
            <p:nvSpPr>
              <p:cNvPr id="456" name="Google Shape;456;p43"/>
              <p:cNvSpPr txBox="1"/>
              <p:nvPr/>
            </p:nvSpPr>
            <p:spPr>
              <a:xfrm>
                <a:off x="7975872" y="6220989"/>
                <a:ext cx="990900" cy="30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i="1" lang="en-US" sz="1400">
                    <a:solidFill>
                      <a:schemeClr val="dk1"/>
                    </a:solidFill>
                    <a:latin typeface="Exo 2"/>
                    <a:ea typeface="Exo 2"/>
                    <a:cs typeface="Exo 2"/>
                    <a:sym typeface="Exo 2"/>
                  </a:rPr>
                  <a:t>BAOBAB+</a:t>
                </a:r>
                <a:endParaRPr i="1" sz="1400">
                  <a:solidFill>
                    <a:schemeClr val="dk1"/>
                  </a:solidFill>
                  <a:latin typeface="Exo 2"/>
                  <a:ea typeface="Exo 2"/>
                  <a:cs typeface="Exo 2"/>
                  <a:sym typeface="Exo 2"/>
                </a:endParaRPr>
              </a:p>
            </p:txBody>
          </p:sp>
          <p:sp>
            <p:nvSpPr>
              <p:cNvPr id="457" name="Google Shape;457;p43"/>
              <p:cNvSpPr/>
              <p:nvPr/>
            </p:nvSpPr>
            <p:spPr>
              <a:xfrm>
                <a:off x="8930906" y="6220988"/>
                <a:ext cx="8546400" cy="30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i="1" lang="en-US" sz="1400">
                    <a:solidFill>
                      <a:srgbClr val="139EE7"/>
                    </a:solidFill>
                    <a:latin typeface="Exo 2"/>
                    <a:ea typeface="Exo 2"/>
                    <a:cs typeface="Exo 2"/>
                    <a:sym typeface="Exo 2"/>
                  </a:rPr>
                  <a:t>LIBÉREZ VOTRE POTENTIEL</a:t>
                </a:r>
                <a:endParaRPr i="1" sz="1400">
                  <a:solidFill>
                    <a:srgbClr val="139EE7"/>
                  </a:solidFill>
                  <a:latin typeface="Exo 2"/>
                  <a:ea typeface="Exo 2"/>
                  <a:cs typeface="Exo 2"/>
                  <a:sym typeface="Exo 2"/>
                </a:endParaRPr>
              </a:p>
            </p:txBody>
          </p:sp>
          <p:cxnSp>
            <p:nvCxnSpPr>
              <p:cNvPr id="458" name="Google Shape;458;p43"/>
              <p:cNvCxnSpPr/>
              <p:nvPr/>
            </p:nvCxnSpPr>
            <p:spPr>
              <a:xfrm>
                <a:off x="8938427" y="6246329"/>
                <a:ext cx="0" cy="257100"/>
              </a:xfrm>
              <a:prstGeom prst="straightConnector1">
                <a:avLst/>
              </a:prstGeom>
              <a:noFill/>
              <a:ln cap="flat" cmpd="sng" w="12700">
                <a:solidFill>
                  <a:srgbClr val="323232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</p:grpSp>
      <p:sp>
        <p:nvSpPr>
          <p:cNvPr id="459" name="Google Shape;459;p43"/>
          <p:cNvSpPr txBox="1"/>
          <p:nvPr/>
        </p:nvSpPr>
        <p:spPr>
          <a:xfrm>
            <a:off x="822512" y="88750"/>
            <a:ext cx="28356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200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rPr>
              <a:t>AUTRES RÉSULTATS</a:t>
            </a:r>
            <a:endParaRPr b="1" i="1" sz="1200">
              <a:solidFill>
                <a:schemeClr val="lt1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460" name="Google Shape;460;p43"/>
          <p:cNvSpPr/>
          <p:nvPr/>
        </p:nvSpPr>
        <p:spPr>
          <a:xfrm>
            <a:off x="10855069" y="5567138"/>
            <a:ext cx="239579" cy="272300"/>
          </a:xfrm>
          <a:custGeom>
            <a:rect b="b" l="l" r="r" t="t"/>
            <a:pathLst>
              <a:path extrusionOk="0" h="15924" w="12018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1" name="Google Shape;461;p43"/>
          <p:cNvSpPr/>
          <p:nvPr/>
        </p:nvSpPr>
        <p:spPr>
          <a:xfrm>
            <a:off x="10789850" y="3213461"/>
            <a:ext cx="304806" cy="275652"/>
          </a:xfrm>
          <a:custGeom>
            <a:rect b="b" l="l" r="r" t="t"/>
            <a:pathLst>
              <a:path extrusionOk="0" h="16120" w="1529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rgbClr val="139EE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2" name="Google Shape;462;p43"/>
          <p:cNvSpPr txBox="1"/>
          <p:nvPr/>
        </p:nvSpPr>
        <p:spPr>
          <a:xfrm>
            <a:off x="289625" y="867575"/>
            <a:ext cx="46038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Formation</a:t>
            </a:r>
            <a:r>
              <a:rPr i="1" lang="en-US" sz="3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 de la population</a:t>
            </a:r>
            <a:endParaRPr i="1" sz="3000">
              <a:solidFill>
                <a:srgbClr val="139EE7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463" name="Google Shape;463;p43"/>
          <p:cNvSpPr txBox="1"/>
          <p:nvPr/>
        </p:nvSpPr>
        <p:spPr>
          <a:xfrm>
            <a:off x="5665903" y="3740625"/>
            <a:ext cx="49725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N</a:t>
            </a:r>
            <a:r>
              <a:rPr i="1" lang="en-US" sz="3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et </a:t>
            </a:r>
            <a:r>
              <a:rPr b="1" i="1" lang="en-US" sz="3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P</a:t>
            </a:r>
            <a:r>
              <a:rPr i="1" lang="en-US" sz="3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romoting </a:t>
            </a:r>
            <a:r>
              <a:rPr b="1" i="1" lang="en-US" sz="3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S</a:t>
            </a:r>
            <a:r>
              <a:rPr i="1" lang="en-US" sz="3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core </a:t>
            </a:r>
            <a:r>
              <a:rPr b="1" i="1" lang="en-US" sz="3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(NPS)</a:t>
            </a:r>
            <a:endParaRPr b="1" i="1" sz="3000">
              <a:solidFill>
                <a:srgbClr val="139EE7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3000">
              <a:solidFill>
                <a:srgbClr val="139EE7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464" name="Google Shape;464;p43"/>
          <p:cNvSpPr txBox="1"/>
          <p:nvPr/>
        </p:nvSpPr>
        <p:spPr>
          <a:xfrm>
            <a:off x="224600" y="2027250"/>
            <a:ext cx="4750500" cy="12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Exo 2"/>
                <a:ea typeface="Exo 2"/>
                <a:cs typeface="Exo 2"/>
                <a:sym typeface="Exo 2"/>
              </a:rPr>
              <a:t>Nos  agents sur le terrain, </a:t>
            </a:r>
            <a:r>
              <a:rPr b="1" lang="en-US">
                <a:latin typeface="Exo 2"/>
                <a:ea typeface="Exo 2"/>
                <a:cs typeface="Exo 2"/>
                <a:sym typeface="Exo 2"/>
              </a:rPr>
              <a:t>sensibilisent  la population</a:t>
            </a:r>
            <a:r>
              <a:rPr lang="en-US">
                <a:latin typeface="Exo 2"/>
                <a:ea typeface="Exo 2"/>
                <a:cs typeface="Exo 2"/>
                <a:sym typeface="Exo 2"/>
              </a:rPr>
              <a:t> à  l’</a:t>
            </a:r>
            <a:r>
              <a:rPr b="1" lang="en-US">
                <a:latin typeface="Exo 2"/>
                <a:ea typeface="Exo 2"/>
                <a:cs typeface="Exo 2"/>
                <a:sym typeface="Exo 2"/>
              </a:rPr>
              <a:t>utilisation de produit solaire e</a:t>
            </a:r>
            <a:r>
              <a:rPr lang="en-US">
                <a:latin typeface="Exo 2"/>
                <a:ea typeface="Exo 2"/>
                <a:cs typeface="Exo 2"/>
                <a:sym typeface="Exo 2"/>
              </a:rPr>
              <a:t>t au fonctionnement du PAYG. Nous </a:t>
            </a:r>
            <a:r>
              <a:rPr lang="en-US">
                <a:latin typeface="Exo 2"/>
                <a:ea typeface="Exo 2"/>
                <a:cs typeface="Exo 2"/>
                <a:sym typeface="Exo 2"/>
              </a:rPr>
              <a:t>expliquons</a:t>
            </a:r>
            <a:r>
              <a:rPr lang="en-US">
                <a:latin typeface="Exo 2"/>
                <a:ea typeface="Exo 2"/>
                <a:cs typeface="Exo 2"/>
                <a:sym typeface="Exo 2"/>
              </a:rPr>
              <a:t> l</a:t>
            </a:r>
            <a:r>
              <a:rPr b="1" lang="en-US">
                <a:latin typeface="Exo 2"/>
                <a:ea typeface="Exo 2"/>
                <a:cs typeface="Exo 2"/>
                <a:sym typeface="Exo 2"/>
              </a:rPr>
              <a:t>’impact positif </a:t>
            </a:r>
            <a:r>
              <a:rPr lang="en-US">
                <a:latin typeface="Exo 2"/>
                <a:ea typeface="Exo 2"/>
                <a:cs typeface="Exo 2"/>
                <a:sym typeface="Exo 2"/>
              </a:rPr>
              <a:t> que cela peut avoir sur leur </a:t>
            </a:r>
            <a:r>
              <a:rPr b="1" lang="en-US">
                <a:latin typeface="Exo 2"/>
                <a:ea typeface="Exo 2"/>
                <a:cs typeface="Exo 2"/>
                <a:sym typeface="Exo 2"/>
              </a:rPr>
              <a:t>vie quotidienne.</a:t>
            </a:r>
            <a:r>
              <a:rPr lang="en-US">
                <a:latin typeface="Exo 2"/>
                <a:ea typeface="Exo 2"/>
                <a:cs typeface="Exo 2"/>
                <a:sym typeface="Exo 2"/>
              </a:rPr>
              <a:t> </a:t>
            </a:r>
            <a:endParaRPr b="1">
              <a:latin typeface="Exo 2"/>
              <a:ea typeface="Exo 2"/>
              <a:cs typeface="Exo 2"/>
              <a:sym typeface="Exo 2"/>
            </a:endParaRPr>
          </a:p>
        </p:txBody>
      </p:sp>
      <p:pic>
        <p:nvPicPr>
          <p:cNvPr id="465" name="Google Shape;465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1125" y="3416175"/>
            <a:ext cx="4362736" cy="3272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02300" y="241150"/>
            <a:ext cx="6099350" cy="3426673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43"/>
          <p:cNvSpPr txBox="1"/>
          <p:nvPr/>
        </p:nvSpPr>
        <p:spPr>
          <a:xfrm>
            <a:off x="8674325" y="4468025"/>
            <a:ext cx="3108300" cy="15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Exo 2"/>
                <a:ea typeface="Exo 2"/>
                <a:cs typeface="Exo 2"/>
                <a:sym typeface="Exo 2"/>
              </a:rPr>
              <a:t>Notre </a:t>
            </a:r>
            <a:r>
              <a:rPr b="1" lang="en-US">
                <a:latin typeface="Exo 2"/>
                <a:ea typeface="Exo 2"/>
                <a:cs typeface="Exo 2"/>
                <a:sym typeface="Exo 2"/>
              </a:rPr>
              <a:t>call centre mesure systématiquement le NPS</a:t>
            </a:r>
            <a:r>
              <a:rPr lang="en-US">
                <a:latin typeface="Exo 2"/>
                <a:ea typeface="Exo 2"/>
                <a:cs typeface="Exo 2"/>
                <a:sym typeface="Exo 2"/>
              </a:rPr>
              <a:t>. C’est un </a:t>
            </a:r>
            <a:r>
              <a:rPr b="1" lang="en-US">
                <a:latin typeface="Exo 2"/>
                <a:ea typeface="Exo 2"/>
                <a:cs typeface="Exo 2"/>
                <a:sym typeface="Exo 2"/>
              </a:rPr>
              <a:t>indicateur de satisfaction </a:t>
            </a:r>
            <a:r>
              <a:rPr lang="en-US">
                <a:latin typeface="Exo 2"/>
                <a:ea typeface="Exo 2"/>
                <a:cs typeface="Exo 2"/>
                <a:sym typeface="Exo 2"/>
              </a:rPr>
              <a:t>de nos bénéficiaires.</a:t>
            </a:r>
            <a:endParaRPr>
              <a:latin typeface="Exo 2"/>
              <a:ea typeface="Exo 2"/>
              <a:cs typeface="Exo 2"/>
              <a:sym typeface="Exo 2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latin typeface="Exo 2"/>
                <a:ea typeface="Exo 2"/>
                <a:cs typeface="Exo 2"/>
                <a:sym typeface="Exo 2"/>
              </a:rPr>
              <a:t>Notre NPS parmi nos utilisateurs après 5 mois = 74</a:t>
            </a:r>
            <a:endParaRPr b="1" sz="1600"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468" name="Google Shape;468;p43"/>
          <p:cNvSpPr/>
          <p:nvPr/>
        </p:nvSpPr>
        <p:spPr>
          <a:xfrm>
            <a:off x="4844125" y="5513125"/>
            <a:ext cx="131100" cy="131100"/>
          </a:xfrm>
          <a:prstGeom prst="ellipse">
            <a:avLst/>
          </a:prstGeom>
          <a:solidFill>
            <a:srgbClr val="CC0000"/>
          </a:solidFill>
          <a:ln cap="flat" cmpd="sng" w="9525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43"/>
          <p:cNvSpPr/>
          <p:nvPr/>
        </p:nvSpPr>
        <p:spPr>
          <a:xfrm>
            <a:off x="4844125" y="6084625"/>
            <a:ext cx="131100" cy="131100"/>
          </a:xfrm>
          <a:prstGeom prst="ellipse">
            <a:avLst/>
          </a:prstGeom>
          <a:solidFill>
            <a:schemeClr val="accent4"/>
          </a:solidFill>
          <a:ln cap="flat" cmpd="sng" w="9525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0" name="Google Shape;470;p43"/>
          <p:cNvSpPr/>
          <p:nvPr/>
        </p:nvSpPr>
        <p:spPr>
          <a:xfrm>
            <a:off x="4844125" y="4933900"/>
            <a:ext cx="131100" cy="131100"/>
          </a:xfrm>
          <a:prstGeom prst="ellipse">
            <a:avLst/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43"/>
          <p:cNvSpPr txBox="1"/>
          <p:nvPr/>
        </p:nvSpPr>
        <p:spPr>
          <a:xfrm>
            <a:off x="5102300" y="5982175"/>
            <a:ext cx="1107000" cy="3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>
                <a:latin typeface="Exo 2"/>
                <a:ea typeface="Exo 2"/>
                <a:cs typeface="Exo 2"/>
                <a:sym typeface="Exo 2"/>
              </a:rPr>
              <a:t>Promoteur</a:t>
            </a:r>
            <a:endParaRPr b="1" i="1"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472" name="Google Shape;472;p43"/>
          <p:cNvSpPr txBox="1"/>
          <p:nvPr/>
        </p:nvSpPr>
        <p:spPr>
          <a:xfrm>
            <a:off x="5171100" y="5395300"/>
            <a:ext cx="1107000" cy="3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>
                <a:latin typeface="Exo 2"/>
                <a:ea typeface="Exo 2"/>
                <a:cs typeface="Exo 2"/>
                <a:sym typeface="Exo 2"/>
              </a:rPr>
              <a:t>Passif</a:t>
            </a:r>
            <a:endParaRPr b="1" i="1"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473" name="Google Shape;473;p43"/>
          <p:cNvSpPr txBox="1"/>
          <p:nvPr/>
        </p:nvSpPr>
        <p:spPr>
          <a:xfrm>
            <a:off x="5178500" y="4831450"/>
            <a:ext cx="1107000" cy="33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>
                <a:latin typeface="Exo 2"/>
                <a:ea typeface="Exo 2"/>
                <a:cs typeface="Exo 2"/>
                <a:sym typeface="Exo 2"/>
              </a:rPr>
              <a:t>Détracteur</a:t>
            </a:r>
            <a:endParaRPr b="1" i="1">
              <a:latin typeface="Exo 2"/>
              <a:ea typeface="Exo 2"/>
              <a:cs typeface="Exo 2"/>
              <a:sym typeface="Exo 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44"/>
          <p:cNvSpPr/>
          <p:nvPr/>
        </p:nvSpPr>
        <p:spPr>
          <a:xfrm rot="5400000">
            <a:off x="1085991" y="-2486377"/>
            <a:ext cx="1034400" cy="4880100"/>
          </a:xfrm>
          <a:prstGeom prst="round2SameRect">
            <a:avLst>
              <a:gd fmla="val 50000" name="adj1"/>
              <a:gd fmla="val 47980" name="adj2"/>
            </a:avLst>
          </a:prstGeom>
          <a:solidFill>
            <a:srgbClr val="139EE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0" name="Google Shape;480;p44"/>
          <p:cNvSpPr txBox="1"/>
          <p:nvPr/>
        </p:nvSpPr>
        <p:spPr>
          <a:xfrm>
            <a:off x="11660956" y="6356352"/>
            <a:ext cx="3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‹#›</a:t>
            </a:fld>
            <a:endParaRPr sz="1200">
              <a:solidFill>
                <a:srgbClr val="FFFFFF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481" name="Google Shape;481;p44"/>
          <p:cNvSpPr txBox="1"/>
          <p:nvPr/>
        </p:nvSpPr>
        <p:spPr>
          <a:xfrm>
            <a:off x="1127299" y="88750"/>
            <a:ext cx="217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200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rPr>
              <a:t>RÉSULTATS</a:t>
            </a:r>
            <a:endParaRPr b="1" i="1" sz="1200">
              <a:solidFill>
                <a:schemeClr val="lt1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grpSp>
        <p:nvGrpSpPr>
          <p:cNvPr id="482" name="Google Shape;482;p44"/>
          <p:cNvGrpSpPr/>
          <p:nvPr/>
        </p:nvGrpSpPr>
        <p:grpSpPr>
          <a:xfrm>
            <a:off x="8140575" y="6297923"/>
            <a:ext cx="9494734" cy="466500"/>
            <a:chOff x="8140574" y="6141563"/>
            <a:chExt cx="9494734" cy="466500"/>
          </a:xfrm>
        </p:grpSpPr>
        <p:sp>
          <p:nvSpPr>
            <p:cNvPr id="483" name="Google Shape;483;p44"/>
            <p:cNvSpPr/>
            <p:nvPr/>
          </p:nvSpPr>
          <p:spPr>
            <a:xfrm rot="5400000">
              <a:off x="11587198" y="6003263"/>
              <a:ext cx="466500" cy="743100"/>
            </a:xfrm>
            <a:prstGeom prst="round2SameRect">
              <a:avLst>
                <a:gd fmla="val 0" name="adj1"/>
                <a:gd fmla="val 47980" name="adj2"/>
              </a:avLst>
            </a:prstGeom>
            <a:solidFill>
              <a:srgbClr val="139EE7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rgbClr val="139EE7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484" name="Google Shape;484;p44"/>
            <p:cNvGrpSpPr/>
            <p:nvPr/>
          </p:nvGrpSpPr>
          <p:grpSpPr>
            <a:xfrm>
              <a:off x="8140574" y="6220988"/>
              <a:ext cx="9494734" cy="307801"/>
              <a:chOff x="7982572" y="6220988"/>
              <a:chExt cx="9494734" cy="307801"/>
            </a:xfrm>
          </p:grpSpPr>
          <p:sp>
            <p:nvSpPr>
              <p:cNvPr id="485" name="Google Shape;485;p44"/>
              <p:cNvSpPr txBox="1"/>
              <p:nvPr/>
            </p:nvSpPr>
            <p:spPr>
              <a:xfrm>
                <a:off x="7982572" y="6220989"/>
                <a:ext cx="984300" cy="30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i="1" lang="en-US" sz="1400">
                    <a:solidFill>
                      <a:schemeClr val="dk1"/>
                    </a:solidFill>
                    <a:latin typeface="Exo 2"/>
                    <a:ea typeface="Exo 2"/>
                    <a:cs typeface="Exo 2"/>
                    <a:sym typeface="Exo 2"/>
                  </a:rPr>
                  <a:t>BAOBAB+</a:t>
                </a:r>
                <a:endParaRPr i="1" sz="1400">
                  <a:solidFill>
                    <a:schemeClr val="dk1"/>
                  </a:solidFill>
                  <a:latin typeface="Exo 2"/>
                  <a:ea typeface="Exo 2"/>
                  <a:cs typeface="Exo 2"/>
                  <a:sym typeface="Exo 2"/>
                </a:endParaRPr>
              </a:p>
            </p:txBody>
          </p:sp>
          <p:sp>
            <p:nvSpPr>
              <p:cNvPr id="486" name="Google Shape;486;p44"/>
              <p:cNvSpPr/>
              <p:nvPr/>
            </p:nvSpPr>
            <p:spPr>
              <a:xfrm>
                <a:off x="8930906" y="6220988"/>
                <a:ext cx="8546400" cy="30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i="1" lang="en-US" sz="1400">
                    <a:solidFill>
                      <a:srgbClr val="139EE7"/>
                    </a:solidFill>
                    <a:latin typeface="Exo 2"/>
                    <a:ea typeface="Exo 2"/>
                    <a:cs typeface="Exo 2"/>
                    <a:sym typeface="Exo 2"/>
                  </a:rPr>
                  <a:t>LIBÉREZ VOTRE POTENTIEL</a:t>
                </a:r>
                <a:endParaRPr i="1" sz="1400">
                  <a:solidFill>
                    <a:srgbClr val="139EE7"/>
                  </a:solidFill>
                  <a:latin typeface="Exo 2"/>
                  <a:ea typeface="Exo 2"/>
                  <a:cs typeface="Exo 2"/>
                  <a:sym typeface="Exo 2"/>
                </a:endParaRPr>
              </a:p>
            </p:txBody>
          </p:sp>
          <p:cxnSp>
            <p:nvCxnSpPr>
              <p:cNvPr id="487" name="Google Shape;487;p44"/>
              <p:cNvCxnSpPr/>
              <p:nvPr/>
            </p:nvCxnSpPr>
            <p:spPr>
              <a:xfrm>
                <a:off x="8938427" y="6246329"/>
                <a:ext cx="0" cy="257100"/>
              </a:xfrm>
              <a:prstGeom prst="straightConnector1">
                <a:avLst/>
              </a:prstGeom>
              <a:noFill/>
              <a:ln cap="flat" cmpd="sng" w="12700">
                <a:solidFill>
                  <a:srgbClr val="323232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</p:grpSp>
      <p:sp>
        <p:nvSpPr>
          <p:cNvPr id="488" name="Google Shape;488;p44"/>
          <p:cNvSpPr txBox="1"/>
          <p:nvPr/>
        </p:nvSpPr>
        <p:spPr>
          <a:xfrm>
            <a:off x="8447525" y="1295400"/>
            <a:ext cx="39228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6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Résultats</a:t>
            </a:r>
            <a:endParaRPr i="1" sz="6000">
              <a:solidFill>
                <a:srgbClr val="139EE7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6000">
              <a:solidFill>
                <a:srgbClr val="139EE7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489" name="Google Shape;489;p44"/>
          <p:cNvSpPr txBox="1"/>
          <p:nvPr/>
        </p:nvSpPr>
        <p:spPr>
          <a:xfrm>
            <a:off x="428750" y="446575"/>
            <a:ext cx="11660700" cy="616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45720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b="1" lang="en-US" sz="10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Equipe 150 000 foyers avec de produits solaires </a:t>
            </a:r>
            <a:r>
              <a:rPr lang="en-US" sz="10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via une approche novatrice et des produits innovantes avec un fort réseau de distribution propre et secondaire.*</a:t>
            </a:r>
            <a:endParaRPr sz="10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45720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rPr lang="en-US" sz="12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43 000 unités VS 150 000 unités = 28,7%.  Il reste 107 000 unités à distribuer</a:t>
            </a:r>
            <a:endParaRPr sz="12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457200" lvl="0" mar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None/>
            </a:pPr>
            <a:r>
              <a:t/>
            </a:r>
            <a:endParaRPr sz="12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Offre accessible à tous = </a:t>
            </a:r>
            <a:r>
              <a:rPr b="1" lang="en-US" sz="10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Un kit solaire à 1 000 ariary par jour</a:t>
            </a:r>
            <a:endParaRPr b="1" sz="10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i="1" lang="en-US" sz="12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Lampe  à pétrol = 200 ariary par jour</a:t>
            </a:r>
            <a:endParaRPr i="1" sz="12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i="1" lang="en-US" sz="12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Bougie = 500 ariary par jour</a:t>
            </a:r>
            <a:endParaRPr i="1" sz="12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i="1" lang="en-US" sz="12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Recharge téléphone = 115 ariary par jour (deux charge à environ 400 ariary par semaine)</a:t>
            </a:r>
            <a:endParaRPr i="1" sz="12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i="1" lang="en-US" sz="12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Batterie radio/torche = 200 ariary par jour (2 piles à 700 ariary par semaine)</a:t>
            </a:r>
            <a:endParaRPr i="1" sz="12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Développer une</a:t>
            </a:r>
            <a:r>
              <a:rPr b="1" lang="en-US" sz="10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 approche novatrice de distribution de produits solaires</a:t>
            </a:r>
            <a:r>
              <a:rPr lang="en-US" sz="10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 via des correspondants Microcred et Mobile Money.</a:t>
            </a:r>
            <a:endParaRPr sz="10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i="1" lang="en-US" sz="12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75 points de stock/paiement à Madagascar  dont :</a:t>
            </a:r>
            <a:endParaRPr i="1" sz="12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i="1" lang="en-US" sz="12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- 40 points récruté</a:t>
            </a:r>
            <a:endParaRPr i="1" sz="12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i="1" lang="en-US" sz="12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- 36 agences Microcred</a:t>
            </a:r>
            <a:endParaRPr i="1" sz="12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Développement une</a:t>
            </a:r>
            <a:r>
              <a:rPr b="1" lang="en-US" sz="10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 technologie reliant les batteries solaires </a:t>
            </a:r>
            <a:r>
              <a:rPr lang="en-US" sz="10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via une  carte SIM GSM, une câble ou système à cod</a:t>
            </a:r>
            <a:r>
              <a:rPr lang="en-US" sz="11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e</a:t>
            </a:r>
            <a:endParaRPr sz="11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US" sz="12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Intégration avec les deux telecoms le plus grand à Madagascar</a:t>
            </a:r>
            <a:endParaRPr i="1" sz="12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i="1" lang="en-US" sz="12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Possibilité de payer via tout le réseau Microcred</a:t>
            </a:r>
            <a:endParaRPr i="1" sz="12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6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Développer des campagnes</a:t>
            </a:r>
            <a:r>
              <a:rPr lang="en-US" sz="10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 de </a:t>
            </a:r>
            <a:r>
              <a:rPr b="1" lang="en-US" sz="10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communication</a:t>
            </a:r>
            <a:r>
              <a:rPr lang="en-US" sz="10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, d’</a:t>
            </a:r>
            <a:r>
              <a:rPr b="1" lang="en-US" sz="10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information</a:t>
            </a:r>
            <a:r>
              <a:rPr lang="en-US" sz="10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 et de </a:t>
            </a:r>
            <a:r>
              <a:rPr b="1" lang="en-US" sz="10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sensibilisation</a:t>
            </a:r>
            <a:r>
              <a:rPr lang="en-US" sz="10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 auprès des populations cibles sur </a:t>
            </a:r>
            <a:r>
              <a:rPr b="1" lang="en-US" sz="10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l’intérêt et les bénéfices de l’énergie  solaire</a:t>
            </a:r>
            <a:r>
              <a:rPr lang="en-US" sz="10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 ainsi que des démonstrations / </a:t>
            </a:r>
            <a:r>
              <a:rPr b="1" lang="en-US" sz="10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formations à son utilisation. </a:t>
            </a:r>
            <a:endParaRPr b="1" sz="10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i="1" lang="en-US" sz="12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- Présence hebdomadaire sur les marchés ruraux et participation à des foires</a:t>
            </a:r>
            <a:endParaRPr i="1" sz="12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i="1" lang="en-US" sz="1200">
                <a:solidFill>
                  <a:schemeClr val="dk1"/>
                </a:solidFill>
                <a:latin typeface="Exo 2"/>
                <a:ea typeface="Exo 2"/>
                <a:cs typeface="Exo 2"/>
                <a:sym typeface="Exo 2"/>
              </a:rPr>
              <a:t>- Organisation “road show”</a:t>
            </a:r>
            <a:endParaRPr i="1" sz="12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chemeClr val="dk1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pic>
        <p:nvPicPr>
          <p:cNvPr id="490" name="Google Shape;490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4225" y="1384394"/>
            <a:ext cx="500369" cy="453116"/>
          </a:xfrm>
          <a:prstGeom prst="rect">
            <a:avLst/>
          </a:prstGeom>
          <a:noFill/>
          <a:ln>
            <a:noFill/>
          </a:ln>
        </p:spPr>
      </p:pic>
      <p:pic>
        <p:nvPicPr>
          <p:cNvPr id="491" name="Google Shape;491;p4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4226" y="3106835"/>
            <a:ext cx="500373" cy="4530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2" name="Google Shape;492;p4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4225" y="4604785"/>
            <a:ext cx="500369" cy="45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3" name="Google Shape;493;p4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7627" y="5770561"/>
            <a:ext cx="453564" cy="410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4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64225" y="558600"/>
            <a:ext cx="500375" cy="4113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45"/>
          <p:cNvSpPr/>
          <p:nvPr/>
        </p:nvSpPr>
        <p:spPr>
          <a:xfrm rot="5400000">
            <a:off x="1085991" y="-2486377"/>
            <a:ext cx="1034400" cy="4880100"/>
          </a:xfrm>
          <a:prstGeom prst="round2SameRect">
            <a:avLst>
              <a:gd fmla="val 50000" name="adj1"/>
              <a:gd fmla="val 47980" name="adj2"/>
            </a:avLst>
          </a:prstGeom>
          <a:solidFill>
            <a:srgbClr val="139EE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39EE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01" name="Google Shape;501;p45"/>
          <p:cNvGrpSpPr/>
          <p:nvPr/>
        </p:nvGrpSpPr>
        <p:grpSpPr>
          <a:xfrm>
            <a:off x="8133875" y="6297923"/>
            <a:ext cx="9501434" cy="466500"/>
            <a:chOff x="8133874" y="6141563"/>
            <a:chExt cx="9501434" cy="466500"/>
          </a:xfrm>
        </p:grpSpPr>
        <p:sp>
          <p:nvSpPr>
            <p:cNvPr id="502" name="Google Shape;502;p45"/>
            <p:cNvSpPr/>
            <p:nvPr/>
          </p:nvSpPr>
          <p:spPr>
            <a:xfrm rot="5400000">
              <a:off x="11587198" y="6003263"/>
              <a:ext cx="466500" cy="743100"/>
            </a:xfrm>
            <a:prstGeom prst="round2SameRect">
              <a:avLst>
                <a:gd fmla="val 0" name="adj1"/>
                <a:gd fmla="val 47980" name="adj2"/>
              </a:avLst>
            </a:prstGeom>
            <a:solidFill>
              <a:srgbClr val="118E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03" name="Google Shape;503;p45"/>
            <p:cNvGrpSpPr/>
            <p:nvPr/>
          </p:nvGrpSpPr>
          <p:grpSpPr>
            <a:xfrm>
              <a:off x="8133874" y="6220988"/>
              <a:ext cx="9501434" cy="307801"/>
              <a:chOff x="7975872" y="6220988"/>
              <a:chExt cx="9501434" cy="307801"/>
            </a:xfrm>
          </p:grpSpPr>
          <p:sp>
            <p:nvSpPr>
              <p:cNvPr id="504" name="Google Shape;504;p45"/>
              <p:cNvSpPr txBox="1"/>
              <p:nvPr/>
            </p:nvSpPr>
            <p:spPr>
              <a:xfrm>
                <a:off x="7975872" y="6220989"/>
                <a:ext cx="990900" cy="30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i="1" lang="en-US" sz="1400">
                    <a:solidFill>
                      <a:schemeClr val="dk1"/>
                    </a:solidFill>
                    <a:latin typeface="Exo 2"/>
                    <a:ea typeface="Exo 2"/>
                    <a:cs typeface="Exo 2"/>
                    <a:sym typeface="Exo 2"/>
                  </a:rPr>
                  <a:t>BAOBAB+</a:t>
                </a:r>
                <a:endParaRPr i="1" sz="1400">
                  <a:solidFill>
                    <a:schemeClr val="dk1"/>
                  </a:solidFill>
                  <a:latin typeface="Exo 2"/>
                  <a:ea typeface="Exo 2"/>
                  <a:cs typeface="Exo 2"/>
                  <a:sym typeface="Exo 2"/>
                </a:endParaRPr>
              </a:p>
            </p:txBody>
          </p:sp>
          <p:sp>
            <p:nvSpPr>
              <p:cNvPr id="505" name="Google Shape;505;p45"/>
              <p:cNvSpPr/>
              <p:nvPr/>
            </p:nvSpPr>
            <p:spPr>
              <a:xfrm>
                <a:off x="8930906" y="6220988"/>
                <a:ext cx="8546400" cy="30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i="1" lang="en-US" sz="1400">
                    <a:solidFill>
                      <a:srgbClr val="139EE7"/>
                    </a:solidFill>
                    <a:latin typeface="Exo 2"/>
                    <a:ea typeface="Exo 2"/>
                    <a:cs typeface="Exo 2"/>
                    <a:sym typeface="Exo 2"/>
                  </a:rPr>
                  <a:t>LIBÉREZ VOTRE POTENTIEL</a:t>
                </a:r>
                <a:endParaRPr i="1" sz="1400">
                  <a:solidFill>
                    <a:srgbClr val="139EE7"/>
                  </a:solidFill>
                  <a:latin typeface="Exo 2"/>
                  <a:ea typeface="Exo 2"/>
                  <a:cs typeface="Exo 2"/>
                  <a:sym typeface="Exo 2"/>
                </a:endParaRPr>
              </a:p>
            </p:txBody>
          </p:sp>
          <p:cxnSp>
            <p:nvCxnSpPr>
              <p:cNvPr id="506" name="Google Shape;506;p45"/>
              <p:cNvCxnSpPr/>
              <p:nvPr/>
            </p:nvCxnSpPr>
            <p:spPr>
              <a:xfrm>
                <a:off x="8938427" y="6246329"/>
                <a:ext cx="0" cy="257100"/>
              </a:xfrm>
              <a:prstGeom prst="straightConnector1">
                <a:avLst/>
              </a:prstGeom>
              <a:noFill/>
              <a:ln cap="flat" cmpd="sng" w="12700">
                <a:solidFill>
                  <a:srgbClr val="323232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</p:grpSp>
      <p:sp>
        <p:nvSpPr>
          <p:cNvPr id="507" name="Google Shape;507;p45"/>
          <p:cNvSpPr txBox="1"/>
          <p:nvPr/>
        </p:nvSpPr>
        <p:spPr>
          <a:xfrm>
            <a:off x="1051112" y="88750"/>
            <a:ext cx="28356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200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rPr>
              <a:t>LES DÉFIS</a:t>
            </a:r>
            <a:endParaRPr b="1" i="1" sz="1200">
              <a:solidFill>
                <a:schemeClr val="lt1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508" name="Google Shape;508;p45"/>
          <p:cNvSpPr/>
          <p:nvPr/>
        </p:nvSpPr>
        <p:spPr>
          <a:xfrm>
            <a:off x="10855069" y="5567138"/>
            <a:ext cx="239579" cy="272300"/>
          </a:xfrm>
          <a:custGeom>
            <a:rect b="b" l="l" r="r" t="t"/>
            <a:pathLst>
              <a:path extrusionOk="0" h="15924" w="12018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9" name="Google Shape;509;p45"/>
          <p:cNvSpPr/>
          <p:nvPr/>
        </p:nvSpPr>
        <p:spPr>
          <a:xfrm>
            <a:off x="10789850" y="3213461"/>
            <a:ext cx="304806" cy="275652"/>
          </a:xfrm>
          <a:custGeom>
            <a:rect b="b" l="l" r="r" t="t"/>
            <a:pathLst>
              <a:path extrusionOk="0" h="16120" w="1529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rgbClr val="139EE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0" name="Google Shape;510;p45"/>
          <p:cNvSpPr txBox="1"/>
          <p:nvPr/>
        </p:nvSpPr>
        <p:spPr>
          <a:xfrm>
            <a:off x="5609300" y="4793475"/>
            <a:ext cx="19182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3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Le </a:t>
            </a:r>
            <a:r>
              <a:rPr b="1" i="1" lang="en-US" sz="3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pricing</a:t>
            </a:r>
            <a:endParaRPr b="1" i="1" sz="3000">
              <a:solidFill>
                <a:srgbClr val="139EE7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3000">
              <a:solidFill>
                <a:srgbClr val="139EE7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511" name="Google Shape;511;p45"/>
          <p:cNvSpPr txBox="1"/>
          <p:nvPr/>
        </p:nvSpPr>
        <p:spPr>
          <a:xfrm>
            <a:off x="6727325" y="1854050"/>
            <a:ext cx="5106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3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La </a:t>
            </a:r>
            <a:r>
              <a:rPr b="1" i="1" lang="en-US" sz="3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confiance </a:t>
            </a:r>
            <a:r>
              <a:rPr i="1" lang="en-US" sz="3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du </a:t>
            </a:r>
            <a:r>
              <a:rPr i="1" lang="en-US" sz="3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bénéficiaire</a:t>
            </a:r>
            <a:endParaRPr i="1" sz="3000">
              <a:solidFill>
                <a:srgbClr val="139EE7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512" name="Google Shape;512;p45"/>
          <p:cNvSpPr txBox="1"/>
          <p:nvPr/>
        </p:nvSpPr>
        <p:spPr>
          <a:xfrm>
            <a:off x="414500" y="3361913"/>
            <a:ext cx="47493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3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Les </a:t>
            </a:r>
            <a:r>
              <a:rPr b="1" i="1" lang="en-US" sz="3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ressources humaines </a:t>
            </a:r>
            <a:endParaRPr b="1" i="1" sz="3000">
              <a:solidFill>
                <a:srgbClr val="139EE7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513" name="Google Shape;513;p45"/>
          <p:cNvSpPr txBox="1"/>
          <p:nvPr/>
        </p:nvSpPr>
        <p:spPr>
          <a:xfrm>
            <a:off x="1956300" y="609650"/>
            <a:ext cx="53658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3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Des produits</a:t>
            </a:r>
            <a:r>
              <a:rPr i="1" lang="en-US" sz="3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 solaires</a:t>
            </a:r>
            <a:endParaRPr i="1" sz="3000">
              <a:solidFill>
                <a:srgbClr val="139EE7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“Plug &amp; Play”</a:t>
            </a:r>
            <a:endParaRPr b="1" i="1" sz="3000">
              <a:solidFill>
                <a:srgbClr val="139EE7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1" sz="3000">
              <a:solidFill>
                <a:srgbClr val="139EE7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514" name="Google Shape;514;p45"/>
          <p:cNvSpPr txBox="1"/>
          <p:nvPr/>
        </p:nvSpPr>
        <p:spPr>
          <a:xfrm>
            <a:off x="1893500" y="1529750"/>
            <a:ext cx="3828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Exo 2"/>
                <a:ea typeface="Exo 2"/>
                <a:cs typeface="Exo 2"/>
                <a:sym typeface="Exo 2"/>
              </a:rPr>
              <a:t>La majorité de </a:t>
            </a:r>
            <a:r>
              <a:rPr b="1" lang="en-US">
                <a:latin typeface="Exo 2"/>
                <a:ea typeface="Exo 2"/>
                <a:cs typeface="Exo 2"/>
                <a:sym typeface="Exo 2"/>
              </a:rPr>
              <a:t>la population ne connaît pas encore </a:t>
            </a:r>
            <a:r>
              <a:rPr lang="en-US">
                <a:latin typeface="Exo 2"/>
                <a:ea typeface="Exo 2"/>
                <a:cs typeface="Exo 2"/>
                <a:sym typeface="Exo 2"/>
              </a:rPr>
              <a:t>les produits </a:t>
            </a:r>
            <a:r>
              <a:rPr lang="en-US">
                <a:latin typeface="Exo 2"/>
                <a:ea typeface="Exo 2"/>
                <a:cs typeface="Exo 2"/>
                <a:sym typeface="Exo 2"/>
              </a:rPr>
              <a:t>solaires plug &amp; play.</a:t>
            </a:r>
            <a:r>
              <a:rPr b="1" lang="en-US">
                <a:latin typeface="Exo 2"/>
                <a:ea typeface="Exo 2"/>
                <a:cs typeface="Exo 2"/>
                <a:sym typeface="Exo 2"/>
              </a:rPr>
              <a:t> Permette une bonne compréhension et obtenir l’adhésion </a:t>
            </a:r>
            <a:r>
              <a:rPr lang="en-US">
                <a:latin typeface="Exo 2"/>
                <a:ea typeface="Exo 2"/>
                <a:cs typeface="Exo 2"/>
                <a:sym typeface="Exo 2"/>
              </a:rPr>
              <a:t>de la population à cette nouvelle offre innovante </a:t>
            </a:r>
            <a:r>
              <a:rPr b="1" lang="en-US">
                <a:latin typeface="Exo 2"/>
                <a:ea typeface="Exo 2"/>
                <a:cs typeface="Exo 2"/>
                <a:sym typeface="Exo 2"/>
              </a:rPr>
              <a:t> prend plus de temp</a:t>
            </a:r>
            <a:r>
              <a:rPr lang="en-US">
                <a:latin typeface="Exo 2"/>
                <a:ea typeface="Exo 2"/>
                <a:cs typeface="Exo 2"/>
                <a:sym typeface="Exo 2"/>
              </a:rPr>
              <a:t> que prévu.</a:t>
            </a:r>
            <a:endParaRPr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515" name="Google Shape;515;p45"/>
          <p:cNvSpPr txBox="1"/>
          <p:nvPr/>
        </p:nvSpPr>
        <p:spPr>
          <a:xfrm>
            <a:off x="5544800" y="5344475"/>
            <a:ext cx="4285800" cy="64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>
                <a:latin typeface="Exo 2"/>
                <a:ea typeface="Exo 2"/>
                <a:cs typeface="Exo 2"/>
                <a:sym typeface="Exo 2"/>
              </a:rPr>
              <a:t>Nous avons testé plusieurs propositions </a:t>
            </a:r>
            <a:r>
              <a:rPr lang="en-US">
                <a:latin typeface="Exo 2"/>
                <a:ea typeface="Exo 2"/>
                <a:cs typeface="Exo 2"/>
                <a:sym typeface="Exo 2"/>
              </a:rPr>
              <a:t>de pricing avant trouver la bonne proposition.</a:t>
            </a:r>
            <a:endParaRPr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516" name="Google Shape;516;p45"/>
          <p:cNvSpPr txBox="1"/>
          <p:nvPr/>
        </p:nvSpPr>
        <p:spPr>
          <a:xfrm>
            <a:off x="560250" y="3955600"/>
            <a:ext cx="4880100" cy="7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Exo 2"/>
                <a:ea typeface="Exo 2"/>
                <a:cs typeface="Exo 2"/>
                <a:sym typeface="Exo 2"/>
              </a:rPr>
              <a:t>Baobab+ est </a:t>
            </a:r>
            <a:r>
              <a:rPr b="1" lang="en-US">
                <a:latin typeface="Exo 2"/>
                <a:ea typeface="Exo 2"/>
                <a:cs typeface="Exo 2"/>
                <a:sym typeface="Exo 2"/>
              </a:rPr>
              <a:t>opérationnel dans l’ensemble du territoire malgache,</a:t>
            </a:r>
            <a:r>
              <a:rPr lang="en-US">
                <a:latin typeface="Exo 2"/>
                <a:ea typeface="Exo 2"/>
                <a:cs typeface="Exo 2"/>
                <a:sym typeface="Exo 2"/>
              </a:rPr>
              <a:t> cependant</a:t>
            </a:r>
            <a:r>
              <a:rPr b="1" lang="en-US">
                <a:latin typeface="Exo 2"/>
                <a:ea typeface="Exo 2"/>
                <a:cs typeface="Exo 2"/>
                <a:sym typeface="Exo 2"/>
              </a:rPr>
              <a:t> un des plus gros challenge est de trouver des candidats </a:t>
            </a:r>
            <a:r>
              <a:rPr lang="en-US">
                <a:latin typeface="Exo 2"/>
                <a:ea typeface="Exo 2"/>
                <a:cs typeface="Exo 2"/>
                <a:sym typeface="Exo 2"/>
              </a:rPr>
              <a:t>qui correspondent au profil recherché, afin de permettre un développement plus rapide de nos activités. </a:t>
            </a:r>
            <a:endParaRPr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517" name="Google Shape;517;p45"/>
          <p:cNvSpPr txBox="1"/>
          <p:nvPr/>
        </p:nvSpPr>
        <p:spPr>
          <a:xfrm>
            <a:off x="6791925" y="2518425"/>
            <a:ext cx="4880100" cy="129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Exo 2"/>
                <a:ea typeface="Exo 2"/>
                <a:cs typeface="Exo 2"/>
                <a:sym typeface="Exo 2"/>
              </a:rPr>
              <a:t>La cible est assez </a:t>
            </a:r>
            <a:r>
              <a:rPr b="1" lang="en-US">
                <a:latin typeface="Exo 2"/>
                <a:ea typeface="Exo 2"/>
                <a:cs typeface="Exo 2"/>
                <a:sym typeface="Exo 2"/>
              </a:rPr>
              <a:t>conservatrice </a:t>
            </a:r>
            <a:r>
              <a:rPr lang="en-US">
                <a:latin typeface="Exo 2"/>
                <a:ea typeface="Exo 2"/>
                <a:cs typeface="Exo 2"/>
                <a:sym typeface="Exo 2"/>
              </a:rPr>
              <a:t> à la base. Avec t</a:t>
            </a:r>
            <a:r>
              <a:rPr b="1" lang="en-US">
                <a:latin typeface="Exo 2"/>
                <a:ea typeface="Exo 2"/>
                <a:cs typeface="Exo 2"/>
                <a:sym typeface="Exo 2"/>
              </a:rPr>
              <a:t>outes les nouveautés </a:t>
            </a:r>
            <a:r>
              <a:rPr lang="en-US">
                <a:latin typeface="Exo 2"/>
                <a:ea typeface="Exo 2"/>
                <a:cs typeface="Exo 2"/>
                <a:sym typeface="Exo 2"/>
              </a:rPr>
              <a:t>auquel le client a besoin de familiariser avec </a:t>
            </a:r>
            <a:r>
              <a:rPr lang="en-US">
                <a:latin typeface="Exo 2"/>
                <a:ea typeface="Exo 2"/>
                <a:cs typeface="Exo 2"/>
                <a:sym typeface="Exo 2"/>
              </a:rPr>
              <a:t>notre offre (ex: PAYG, mobile money..), nous avons</a:t>
            </a:r>
            <a:r>
              <a:rPr b="1" lang="en-US">
                <a:latin typeface="Exo 2"/>
                <a:ea typeface="Exo 2"/>
                <a:cs typeface="Exo 2"/>
                <a:sym typeface="Exo 2"/>
              </a:rPr>
              <a:t> besoin de temps pour acquérir cette  confiance. </a:t>
            </a:r>
            <a:endParaRPr b="1">
              <a:latin typeface="Exo 2"/>
              <a:ea typeface="Exo 2"/>
              <a:cs typeface="Exo 2"/>
              <a:sym typeface="Exo 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46"/>
          <p:cNvSpPr/>
          <p:nvPr/>
        </p:nvSpPr>
        <p:spPr>
          <a:xfrm rot="5400000">
            <a:off x="1085991" y="-2486377"/>
            <a:ext cx="1034400" cy="4880100"/>
          </a:xfrm>
          <a:prstGeom prst="round2SameRect">
            <a:avLst>
              <a:gd fmla="val 50000" name="adj1"/>
              <a:gd fmla="val 47980" name="adj2"/>
            </a:avLst>
          </a:prstGeom>
          <a:solidFill>
            <a:srgbClr val="139EE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39EE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24" name="Google Shape;524;p46"/>
          <p:cNvGrpSpPr/>
          <p:nvPr/>
        </p:nvGrpSpPr>
        <p:grpSpPr>
          <a:xfrm>
            <a:off x="8133875" y="6297923"/>
            <a:ext cx="9501434" cy="466500"/>
            <a:chOff x="8133874" y="6141563"/>
            <a:chExt cx="9501434" cy="466500"/>
          </a:xfrm>
        </p:grpSpPr>
        <p:sp>
          <p:nvSpPr>
            <p:cNvPr id="525" name="Google Shape;525;p46"/>
            <p:cNvSpPr/>
            <p:nvPr/>
          </p:nvSpPr>
          <p:spPr>
            <a:xfrm rot="5400000">
              <a:off x="11587198" y="6003263"/>
              <a:ext cx="466500" cy="743100"/>
            </a:xfrm>
            <a:prstGeom prst="round2SameRect">
              <a:avLst>
                <a:gd fmla="val 0" name="adj1"/>
                <a:gd fmla="val 47980" name="adj2"/>
              </a:avLst>
            </a:prstGeom>
            <a:solidFill>
              <a:srgbClr val="118E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26" name="Google Shape;526;p46"/>
            <p:cNvGrpSpPr/>
            <p:nvPr/>
          </p:nvGrpSpPr>
          <p:grpSpPr>
            <a:xfrm>
              <a:off x="8133874" y="6220988"/>
              <a:ext cx="9501434" cy="307801"/>
              <a:chOff x="7975872" y="6220988"/>
              <a:chExt cx="9501434" cy="307801"/>
            </a:xfrm>
          </p:grpSpPr>
          <p:sp>
            <p:nvSpPr>
              <p:cNvPr id="527" name="Google Shape;527;p46"/>
              <p:cNvSpPr txBox="1"/>
              <p:nvPr/>
            </p:nvSpPr>
            <p:spPr>
              <a:xfrm>
                <a:off x="7975872" y="6220989"/>
                <a:ext cx="990900" cy="30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i="1" lang="en-US" sz="1400">
                    <a:solidFill>
                      <a:schemeClr val="dk1"/>
                    </a:solidFill>
                    <a:latin typeface="Exo 2"/>
                    <a:ea typeface="Exo 2"/>
                    <a:cs typeface="Exo 2"/>
                    <a:sym typeface="Exo 2"/>
                  </a:rPr>
                  <a:t>BAOBAB+</a:t>
                </a:r>
                <a:endParaRPr i="1" sz="1400">
                  <a:solidFill>
                    <a:schemeClr val="dk1"/>
                  </a:solidFill>
                  <a:latin typeface="Exo 2"/>
                  <a:ea typeface="Exo 2"/>
                  <a:cs typeface="Exo 2"/>
                  <a:sym typeface="Exo 2"/>
                </a:endParaRPr>
              </a:p>
            </p:txBody>
          </p:sp>
          <p:sp>
            <p:nvSpPr>
              <p:cNvPr id="528" name="Google Shape;528;p46"/>
              <p:cNvSpPr/>
              <p:nvPr/>
            </p:nvSpPr>
            <p:spPr>
              <a:xfrm>
                <a:off x="8930906" y="6220988"/>
                <a:ext cx="8546400" cy="30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i="1" lang="en-US" sz="1400">
                    <a:solidFill>
                      <a:srgbClr val="139EE7"/>
                    </a:solidFill>
                    <a:latin typeface="Exo 2"/>
                    <a:ea typeface="Exo 2"/>
                    <a:cs typeface="Exo 2"/>
                    <a:sym typeface="Exo 2"/>
                  </a:rPr>
                  <a:t>LIBÉREZ VOTRE POTENTIEL</a:t>
                </a:r>
                <a:endParaRPr i="1" sz="1400">
                  <a:solidFill>
                    <a:srgbClr val="139EE7"/>
                  </a:solidFill>
                  <a:latin typeface="Exo 2"/>
                  <a:ea typeface="Exo 2"/>
                  <a:cs typeface="Exo 2"/>
                  <a:sym typeface="Exo 2"/>
                </a:endParaRPr>
              </a:p>
            </p:txBody>
          </p:sp>
          <p:cxnSp>
            <p:nvCxnSpPr>
              <p:cNvPr id="529" name="Google Shape;529;p46"/>
              <p:cNvCxnSpPr/>
              <p:nvPr/>
            </p:nvCxnSpPr>
            <p:spPr>
              <a:xfrm>
                <a:off x="8938427" y="6246329"/>
                <a:ext cx="0" cy="257100"/>
              </a:xfrm>
              <a:prstGeom prst="straightConnector1">
                <a:avLst/>
              </a:prstGeom>
              <a:noFill/>
              <a:ln cap="flat" cmpd="sng" w="12700">
                <a:solidFill>
                  <a:srgbClr val="323232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</p:grpSp>
      <p:sp>
        <p:nvSpPr>
          <p:cNvPr id="530" name="Google Shape;530;p46"/>
          <p:cNvSpPr txBox="1"/>
          <p:nvPr/>
        </p:nvSpPr>
        <p:spPr>
          <a:xfrm>
            <a:off x="593912" y="88750"/>
            <a:ext cx="28356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200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rPr>
              <a:t>PRODUITS DISTRIBUÉS</a:t>
            </a:r>
            <a:endParaRPr b="1" i="1" sz="1200">
              <a:solidFill>
                <a:schemeClr val="lt1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531" name="Google Shape;531;p46"/>
          <p:cNvSpPr/>
          <p:nvPr/>
        </p:nvSpPr>
        <p:spPr>
          <a:xfrm>
            <a:off x="10855069" y="5567138"/>
            <a:ext cx="239579" cy="272300"/>
          </a:xfrm>
          <a:custGeom>
            <a:rect b="b" l="l" r="r" t="t"/>
            <a:pathLst>
              <a:path extrusionOk="0" h="15924" w="12018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2" name="Google Shape;532;p46"/>
          <p:cNvSpPr/>
          <p:nvPr/>
        </p:nvSpPr>
        <p:spPr>
          <a:xfrm>
            <a:off x="10789850" y="3213461"/>
            <a:ext cx="304806" cy="275652"/>
          </a:xfrm>
          <a:custGeom>
            <a:rect b="b" l="l" r="r" t="t"/>
            <a:pathLst>
              <a:path extrusionOk="0" h="16120" w="1529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rgbClr val="139EE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33;p46"/>
          <p:cNvSpPr txBox="1"/>
          <p:nvPr/>
        </p:nvSpPr>
        <p:spPr>
          <a:xfrm>
            <a:off x="4990150" y="119625"/>
            <a:ext cx="6811200" cy="5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Une c</a:t>
            </a:r>
            <a:r>
              <a:rPr b="1" i="1" lang="en-US" sz="2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roissance continue</a:t>
            </a:r>
            <a:r>
              <a:rPr i="1" lang="en-US" sz="2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 des ventes de produits  </a:t>
            </a:r>
            <a:r>
              <a:rPr b="1" i="1" lang="en-US" sz="2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PAYG</a:t>
            </a:r>
            <a:endParaRPr b="1" i="1" sz="2000">
              <a:solidFill>
                <a:srgbClr val="139EE7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534" name="Google Shape;534;p46"/>
          <p:cNvSpPr txBox="1"/>
          <p:nvPr/>
        </p:nvSpPr>
        <p:spPr>
          <a:xfrm>
            <a:off x="4295175" y="1498675"/>
            <a:ext cx="7004700" cy="5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2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Les </a:t>
            </a:r>
            <a:r>
              <a:rPr b="1" i="1" lang="en-US" sz="2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ressources</a:t>
            </a:r>
            <a:r>
              <a:rPr b="1" i="1" lang="en-US" sz="2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 humaines </a:t>
            </a:r>
            <a:r>
              <a:rPr i="1" lang="en-US" sz="2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sont en </a:t>
            </a:r>
            <a:r>
              <a:rPr i="1" lang="en-US" sz="2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place actuellement</a:t>
            </a:r>
            <a:endParaRPr i="1" sz="2000">
              <a:solidFill>
                <a:srgbClr val="139EE7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535" name="Google Shape;535;p46"/>
          <p:cNvSpPr txBox="1"/>
          <p:nvPr/>
        </p:nvSpPr>
        <p:spPr>
          <a:xfrm>
            <a:off x="178625" y="833380"/>
            <a:ext cx="5836500" cy="448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La proposition PAYG</a:t>
            </a:r>
            <a:r>
              <a:rPr i="1" lang="en-US" sz="2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 est de plus en </a:t>
            </a:r>
            <a:r>
              <a:rPr b="1" i="1" lang="en-US" sz="2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plus connue</a:t>
            </a:r>
            <a:endParaRPr b="1" i="1" sz="2000">
              <a:solidFill>
                <a:srgbClr val="139EE7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pic>
        <p:nvPicPr>
          <p:cNvPr id="536" name="Google Shape;536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2148350"/>
            <a:ext cx="7193884" cy="4616075"/>
          </a:xfrm>
          <a:prstGeom prst="rect">
            <a:avLst/>
          </a:prstGeom>
          <a:noFill/>
          <a:ln>
            <a:noFill/>
          </a:ln>
        </p:spPr>
      </p:pic>
      <p:sp>
        <p:nvSpPr>
          <p:cNvPr id="537" name="Google Shape;537;p46"/>
          <p:cNvSpPr txBox="1"/>
          <p:nvPr/>
        </p:nvSpPr>
        <p:spPr>
          <a:xfrm>
            <a:off x="7732725" y="2460188"/>
            <a:ext cx="4195500" cy="264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400">
                <a:solidFill>
                  <a:schemeClr val="accent2"/>
                </a:solidFill>
                <a:latin typeface="Exo 2"/>
                <a:ea typeface="Exo 2"/>
                <a:cs typeface="Exo 2"/>
                <a:sym typeface="Exo 2"/>
              </a:rPr>
              <a:t>Nombre de kits &amp; lampes solaires distribués en 2 ans </a:t>
            </a:r>
            <a:r>
              <a:rPr b="1" i="1" lang="en-US" sz="3000">
                <a:solidFill>
                  <a:schemeClr val="accent2"/>
                </a:solidFill>
                <a:latin typeface="Exo 2"/>
                <a:ea typeface="Exo 2"/>
                <a:cs typeface="Exo 2"/>
                <a:sym typeface="Exo 2"/>
              </a:rPr>
              <a:t>=</a:t>
            </a:r>
            <a:endParaRPr b="1" i="1" sz="3000">
              <a:solidFill>
                <a:schemeClr val="accent2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000">
                <a:solidFill>
                  <a:schemeClr val="accent2"/>
                </a:solidFill>
                <a:latin typeface="Exo 2"/>
                <a:ea typeface="Exo 2"/>
                <a:cs typeface="Exo 2"/>
                <a:sym typeface="Exo 2"/>
              </a:rPr>
              <a:t>127 000*</a:t>
            </a:r>
            <a:endParaRPr b="1" i="1" sz="3000">
              <a:solidFill>
                <a:schemeClr val="accent2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>
                <a:solidFill>
                  <a:schemeClr val="accent2"/>
                </a:solidFill>
                <a:latin typeface="Exo 2"/>
                <a:ea typeface="Exo 2"/>
                <a:cs typeface="Exo 2"/>
                <a:sym typeface="Exo 2"/>
              </a:rPr>
              <a:t>* Si nous comptons les produits solaires  non-payg avec. </a:t>
            </a:r>
            <a:endParaRPr b="1" i="1">
              <a:solidFill>
                <a:schemeClr val="accent2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>
              <a:solidFill>
                <a:schemeClr val="accent2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>
                <a:solidFill>
                  <a:schemeClr val="accent2"/>
                </a:solidFill>
                <a:latin typeface="Exo 2"/>
                <a:ea typeface="Exo 2"/>
                <a:cs typeface="Exo 2"/>
                <a:sym typeface="Exo 2"/>
              </a:rPr>
              <a:t>** Si exclusivement PAYG environ 24 000</a:t>
            </a:r>
            <a:endParaRPr b="1" i="1">
              <a:solidFill>
                <a:schemeClr val="accent2"/>
              </a:solidFill>
              <a:latin typeface="Exo 2"/>
              <a:ea typeface="Exo 2"/>
              <a:cs typeface="Exo 2"/>
              <a:sym typeface="Exo 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47"/>
          <p:cNvSpPr/>
          <p:nvPr/>
        </p:nvSpPr>
        <p:spPr>
          <a:xfrm rot="5400000">
            <a:off x="1085991" y="-2486377"/>
            <a:ext cx="1034400" cy="4880100"/>
          </a:xfrm>
          <a:prstGeom prst="round2SameRect">
            <a:avLst>
              <a:gd fmla="val 50000" name="adj1"/>
              <a:gd fmla="val 47980" name="adj2"/>
            </a:avLst>
          </a:prstGeom>
          <a:solidFill>
            <a:srgbClr val="139EE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39EE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44" name="Google Shape;544;p47"/>
          <p:cNvGrpSpPr/>
          <p:nvPr/>
        </p:nvGrpSpPr>
        <p:grpSpPr>
          <a:xfrm>
            <a:off x="8133875" y="6297923"/>
            <a:ext cx="9501434" cy="466500"/>
            <a:chOff x="8133874" y="6141563"/>
            <a:chExt cx="9501434" cy="466500"/>
          </a:xfrm>
        </p:grpSpPr>
        <p:sp>
          <p:nvSpPr>
            <p:cNvPr id="545" name="Google Shape;545;p47"/>
            <p:cNvSpPr/>
            <p:nvPr/>
          </p:nvSpPr>
          <p:spPr>
            <a:xfrm rot="5400000">
              <a:off x="11587198" y="6003263"/>
              <a:ext cx="466500" cy="743100"/>
            </a:xfrm>
            <a:prstGeom prst="round2SameRect">
              <a:avLst>
                <a:gd fmla="val 0" name="adj1"/>
                <a:gd fmla="val 47980" name="adj2"/>
              </a:avLst>
            </a:prstGeom>
            <a:solidFill>
              <a:srgbClr val="118EC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46" name="Google Shape;546;p47"/>
            <p:cNvGrpSpPr/>
            <p:nvPr/>
          </p:nvGrpSpPr>
          <p:grpSpPr>
            <a:xfrm>
              <a:off x="8133874" y="6220988"/>
              <a:ext cx="9501434" cy="307801"/>
              <a:chOff x="7975872" y="6220988"/>
              <a:chExt cx="9501434" cy="307801"/>
            </a:xfrm>
          </p:grpSpPr>
          <p:sp>
            <p:nvSpPr>
              <p:cNvPr id="547" name="Google Shape;547;p47"/>
              <p:cNvSpPr txBox="1"/>
              <p:nvPr/>
            </p:nvSpPr>
            <p:spPr>
              <a:xfrm>
                <a:off x="7975872" y="6220989"/>
                <a:ext cx="990900" cy="30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i="1" lang="en-US" sz="1400">
                    <a:solidFill>
                      <a:schemeClr val="dk1"/>
                    </a:solidFill>
                    <a:latin typeface="Exo 2"/>
                    <a:ea typeface="Exo 2"/>
                    <a:cs typeface="Exo 2"/>
                    <a:sym typeface="Exo 2"/>
                  </a:rPr>
                  <a:t>BAOBAB+</a:t>
                </a:r>
                <a:endParaRPr i="1" sz="1400">
                  <a:solidFill>
                    <a:schemeClr val="dk1"/>
                  </a:solidFill>
                  <a:latin typeface="Exo 2"/>
                  <a:ea typeface="Exo 2"/>
                  <a:cs typeface="Exo 2"/>
                  <a:sym typeface="Exo 2"/>
                </a:endParaRPr>
              </a:p>
            </p:txBody>
          </p:sp>
          <p:sp>
            <p:nvSpPr>
              <p:cNvPr id="548" name="Google Shape;548;p47"/>
              <p:cNvSpPr/>
              <p:nvPr/>
            </p:nvSpPr>
            <p:spPr>
              <a:xfrm>
                <a:off x="8930906" y="6220988"/>
                <a:ext cx="8546400" cy="307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i="1" lang="en-US" sz="1400">
                    <a:solidFill>
                      <a:srgbClr val="139EE7"/>
                    </a:solidFill>
                    <a:latin typeface="Exo 2"/>
                    <a:ea typeface="Exo 2"/>
                    <a:cs typeface="Exo 2"/>
                    <a:sym typeface="Exo 2"/>
                  </a:rPr>
                  <a:t>LIBÉREZ VOTRE POTENTIEL</a:t>
                </a:r>
                <a:endParaRPr i="1" sz="1400">
                  <a:solidFill>
                    <a:srgbClr val="139EE7"/>
                  </a:solidFill>
                  <a:latin typeface="Exo 2"/>
                  <a:ea typeface="Exo 2"/>
                  <a:cs typeface="Exo 2"/>
                  <a:sym typeface="Exo 2"/>
                </a:endParaRPr>
              </a:p>
            </p:txBody>
          </p:sp>
          <p:cxnSp>
            <p:nvCxnSpPr>
              <p:cNvPr id="549" name="Google Shape;549;p47"/>
              <p:cNvCxnSpPr/>
              <p:nvPr/>
            </p:nvCxnSpPr>
            <p:spPr>
              <a:xfrm>
                <a:off x="8938427" y="6246329"/>
                <a:ext cx="0" cy="257100"/>
              </a:xfrm>
              <a:prstGeom prst="straightConnector1">
                <a:avLst/>
              </a:prstGeom>
              <a:noFill/>
              <a:ln cap="flat" cmpd="sng" w="12700">
                <a:solidFill>
                  <a:srgbClr val="323232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</p:cxnSp>
        </p:grpSp>
      </p:grpSp>
      <p:sp>
        <p:nvSpPr>
          <p:cNvPr id="550" name="Google Shape;550;p47"/>
          <p:cNvSpPr txBox="1"/>
          <p:nvPr/>
        </p:nvSpPr>
        <p:spPr>
          <a:xfrm>
            <a:off x="593912" y="88750"/>
            <a:ext cx="28356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200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rPr>
              <a:t>PRODUITS DISTRIBUÉS</a:t>
            </a:r>
            <a:endParaRPr b="1" i="1" sz="1200">
              <a:solidFill>
                <a:schemeClr val="lt1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551" name="Google Shape;551;p47"/>
          <p:cNvSpPr/>
          <p:nvPr/>
        </p:nvSpPr>
        <p:spPr>
          <a:xfrm>
            <a:off x="10855069" y="5567138"/>
            <a:ext cx="239579" cy="272300"/>
          </a:xfrm>
          <a:custGeom>
            <a:rect b="b" l="l" r="r" t="t"/>
            <a:pathLst>
              <a:path extrusionOk="0" h="15924" w="12018">
                <a:moveTo>
                  <a:pt x="6278" y="3444"/>
                </a:moveTo>
                <a:lnTo>
                  <a:pt x="6522" y="3493"/>
                </a:lnTo>
                <a:lnTo>
                  <a:pt x="6766" y="3542"/>
                </a:lnTo>
                <a:lnTo>
                  <a:pt x="7010" y="3639"/>
                </a:lnTo>
                <a:lnTo>
                  <a:pt x="7230" y="3737"/>
                </a:lnTo>
                <a:lnTo>
                  <a:pt x="7450" y="3883"/>
                </a:lnTo>
                <a:lnTo>
                  <a:pt x="7645" y="4030"/>
                </a:lnTo>
                <a:lnTo>
                  <a:pt x="7816" y="4201"/>
                </a:lnTo>
                <a:lnTo>
                  <a:pt x="7987" y="4372"/>
                </a:lnTo>
                <a:lnTo>
                  <a:pt x="8134" y="4567"/>
                </a:lnTo>
                <a:lnTo>
                  <a:pt x="8280" y="4787"/>
                </a:lnTo>
                <a:lnTo>
                  <a:pt x="8378" y="5007"/>
                </a:lnTo>
                <a:lnTo>
                  <a:pt x="8476" y="5251"/>
                </a:lnTo>
                <a:lnTo>
                  <a:pt x="8525" y="5495"/>
                </a:lnTo>
                <a:lnTo>
                  <a:pt x="8573" y="5740"/>
                </a:lnTo>
                <a:lnTo>
                  <a:pt x="8573" y="6008"/>
                </a:lnTo>
                <a:lnTo>
                  <a:pt x="8573" y="6277"/>
                </a:lnTo>
                <a:lnTo>
                  <a:pt x="8525" y="6521"/>
                </a:lnTo>
                <a:lnTo>
                  <a:pt x="8476" y="6765"/>
                </a:lnTo>
                <a:lnTo>
                  <a:pt x="8378" y="7010"/>
                </a:lnTo>
                <a:lnTo>
                  <a:pt x="8280" y="7229"/>
                </a:lnTo>
                <a:lnTo>
                  <a:pt x="8134" y="7449"/>
                </a:lnTo>
                <a:lnTo>
                  <a:pt x="7987" y="7645"/>
                </a:lnTo>
                <a:lnTo>
                  <a:pt x="7816" y="7816"/>
                </a:lnTo>
                <a:lnTo>
                  <a:pt x="7645" y="7987"/>
                </a:lnTo>
                <a:lnTo>
                  <a:pt x="7450" y="8133"/>
                </a:lnTo>
                <a:lnTo>
                  <a:pt x="7230" y="8280"/>
                </a:lnTo>
                <a:lnTo>
                  <a:pt x="7010" y="8377"/>
                </a:lnTo>
                <a:lnTo>
                  <a:pt x="6766" y="8475"/>
                </a:lnTo>
                <a:lnTo>
                  <a:pt x="6522" y="8524"/>
                </a:lnTo>
                <a:lnTo>
                  <a:pt x="6278" y="8573"/>
                </a:lnTo>
                <a:lnTo>
                  <a:pt x="5740" y="8573"/>
                </a:lnTo>
                <a:lnTo>
                  <a:pt x="5496" y="8524"/>
                </a:lnTo>
                <a:lnTo>
                  <a:pt x="5252" y="8475"/>
                </a:lnTo>
                <a:lnTo>
                  <a:pt x="5008" y="8377"/>
                </a:lnTo>
                <a:lnTo>
                  <a:pt x="4788" y="8280"/>
                </a:lnTo>
                <a:lnTo>
                  <a:pt x="4568" y="8133"/>
                </a:lnTo>
                <a:lnTo>
                  <a:pt x="4373" y="7987"/>
                </a:lnTo>
                <a:lnTo>
                  <a:pt x="4202" y="7816"/>
                </a:lnTo>
                <a:lnTo>
                  <a:pt x="4031" y="7645"/>
                </a:lnTo>
                <a:lnTo>
                  <a:pt x="3884" y="7449"/>
                </a:lnTo>
                <a:lnTo>
                  <a:pt x="3738" y="7229"/>
                </a:lnTo>
                <a:lnTo>
                  <a:pt x="3640" y="7010"/>
                </a:lnTo>
                <a:lnTo>
                  <a:pt x="3542" y="6765"/>
                </a:lnTo>
                <a:lnTo>
                  <a:pt x="3493" y="6521"/>
                </a:lnTo>
                <a:lnTo>
                  <a:pt x="3445" y="6277"/>
                </a:lnTo>
                <a:lnTo>
                  <a:pt x="3445" y="6008"/>
                </a:lnTo>
                <a:lnTo>
                  <a:pt x="3445" y="5740"/>
                </a:lnTo>
                <a:lnTo>
                  <a:pt x="3493" y="5495"/>
                </a:lnTo>
                <a:lnTo>
                  <a:pt x="3542" y="5251"/>
                </a:lnTo>
                <a:lnTo>
                  <a:pt x="3640" y="5007"/>
                </a:lnTo>
                <a:lnTo>
                  <a:pt x="3738" y="4787"/>
                </a:lnTo>
                <a:lnTo>
                  <a:pt x="3884" y="4567"/>
                </a:lnTo>
                <a:lnTo>
                  <a:pt x="4031" y="4372"/>
                </a:lnTo>
                <a:lnTo>
                  <a:pt x="4202" y="4201"/>
                </a:lnTo>
                <a:lnTo>
                  <a:pt x="4373" y="4030"/>
                </a:lnTo>
                <a:lnTo>
                  <a:pt x="4568" y="3883"/>
                </a:lnTo>
                <a:lnTo>
                  <a:pt x="4788" y="3737"/>
                </a:lnTo>
                <a:lnTo>
                  <a:pt x="5008" y="3639"/>
                </a:lnTo>
                <a:lnTo>
                  <a:pt x="5252" y="3542"/>
                </a:lnTo>
                <a:lnTo>
                  <a:pt x="5496" y="3493"/>
                </a:lnTo>
                <a:lnTo>
                  <a:pt x="5740" y="3444"/>
                </a:lnTo>
                <a:close/>
                <a:moveTo>
                  <a:pt x="5691" y="0"/>
                </a:moveTo>
                <a:lnTo>
                  <a:pt x="5398" y="25"/>
                </a:lnTo>
                <a:lnTo>
                  <a:pt x="5105" y="73"/>
                </a:lnTo>
                <a:lnTo>
                  <a:pt x="4788" y="122"/>
                </a:lnTo>
                <a:lnTo>
                  <a:pt x="4519" y="196"/>
                </a:lnTo>
                <a:lnTo>
                  <a:pt x="4226" y="269"/>
                </a:lnTo>
                <a:lnTo>
                  <a:pt x="3664" y="464"/>
                </a:lnTo>
                <a:lnTo>
                  <a:pt x="3152" y="733"/>
                </a:lnTo>
                <a:lnTo>
                  <a:pt x="2639" y="1026"/>
                </a:lnTo>
                <a:lnTo>
                  <a:pt x="2199" y="1368"/>
                </a:lnTo>
                <a:lnTo>
                  <a:pt x="1759" y="1759"/>
                </a:lnTo>
                <a:lnTo>
                  <a:pt x="1369" y="2198"/>
                </a:lnTo>
                <a:lnTo>
                  <a:pt x="1027" y="2638"/>
                </a:lnTo>
                <a:lnTo>
                  <a:pt x="734" y="3151"/>
                </a:lnTo>
                <a:lnTo>
                  <a:pt x="465" y="3664"/>
                </a:lnTo>
                <a:lnTo>
                  <a:pt x="270" y="4225"/>
                </a:lnTo>
                <a:lnTo>
                  <a:pt x="196" y="4518"/>
                </a:lnTo>
                <a:lnTo>
                  <a:pt x="123" y="4787"/>
                </a:lnTo>
                <a:lnTo>
                  <a:pt x="74" y="5105"/>
                </a:lnTo>
                <a:lnTo>
                  <a:pt x="25" y="5398"/>
                </a:lnTo>
                <a:lnTo>
                  <a:pt x="1" y="5691"/>
                </a:lnTo>
                <a:lnTo>
                  <a:pt x="1" y="6008"/>
                </a:lnTo>
                <a:lnTo>
                  <a:pt x="25" y="6448"/>
                </a:lnTo>
                <a:lnTo>
                  <a:pt x="74" y="6887"/>
                </a:lnTo>
                <a:lnTo>
                  <a:pt x="147" y="7352"/>
                </a:lnTo>
                <a:lnTo>
                  <a:pt x="270" y="7791"/>
                </a:lnTo>
                <a:lnTo>
                  <a:pt x="392" y="8231"/>
                </a:lnTo>
                <a:lnTo>
                  <a:pt x="563" y="8670"/>
                </a:lnTo>
                <a:lnTo>
                  <a:pt x="734" y="9110"/>
                </a:lnTo>
                <a:lnTo>
                  <a:pt x="929" y="9550"/>
                </a:lnTo>
                <a:lnTo>
                  <a:pt x="1149" y="9965"/>
                </a:lnTo>
                <a:lnTo>
                  <a:pt x="1393" y="10404"/>
                </a:lnTo>
                <a:lnTo>
                  <a:pt x="1906" y="11210"/>
                </a:lnTo>
                <a:lnTo>
                  <a:pt x="2443" y="11992"/>
                </a:lnTo>
                <a:lnTo>
                  <a:pt x="3005" y="12725"/>
                </a:lnTo>
                <a:lnTo>
                  <a:pt x="3567" y="13408"/>
                </a:lnTo>
                <a:lnTo>
                  <a:pt x="4104" y="14019"/>
                </a:lnTo>
                <a:lnTo>
                  <a:pt x="4617" y="14581"/>
                </a:lnTo>
                <a:lnTo>
                  <a:pt x="5081" y="15045"/>
                </a:lnTo>
                <a:lnTo>
                  <a:pt x="5740" y="15680"/>
                </a:lnTo>
                <a:lnTo>
                  <a:pt x="6009" y="15924"/>
                </a:lnTo>
                <a:lnTo>
                  <a:pt x="6278" y="15680"/>
                </a:lnTo>
                <a:lnTo>
                  <a:pt x="6937" y="15045"/>
                </a:lnTo>
                <a:lnTo>
                  <a:pt x="7401" y="14581"/>
                </a:lnTo>
                <a:lnTo>
                  <a:pt x="7914" y="14019"/>
                </a:lnTo>
                <a:lnTo>
                  <a:pt x="8451" y="13408"/>
                </a:lnTo>
                <a:lnTo>
                  <a:pt x="9013" y="12725"/>
                </a:lnTo>
                <a:lnTo>
                  <a:pt x="9575" y="11992"/>
                </a:lnTo>
                <a:lnTo>
                  <a:pt x="10112" y="11210"/>
                </a:lnTo>
                <a:lnTo>
                  <a:pt x="10625" y="10404"/>
                </a:lnTo>
                <a:lnTo>
                  <a:pt x="10869" y="9965"/>
                </a:lnTo>
                <a:lnTo>
                  <a:pt x="11089" y="9550"/>
                </a:lnTo>
                <a:lnTo>
                  <a:pt x="11284" y="9110"/>
                </a:lnTo>
                <a:lnTo>
                  <a:pt x="11455" y="8670"/>
                </a:lnTo>
                <a:lnTo>
                  <a:pt x="11626" y="8231"/>
                </a:lnTo>
                <a:lnTo>
                  <a:pt x="11748" y="7791"/>
                </a:lnTo>
                <a:lnTo>
                  <a:pt x="11871" y="7352"/>
                </a:lnTo>
                <a:lnTo>
                  <a:pt x="11944" y="6887"/>
                </a:lnTo>
                <a:lnTo>
                  <a:pt x="11993" y="6448"/>
                </a:lnTo>
                <a:lnTo>
                  <a:pt x="12017" y="6008"/>
                </a:lnTo>
                <a:lnTo>
                  <a:pt x="12017" y="5691"/>
                </a:lnTo>
                <a:lnTo>
                  <a:pt x="11993" y="5398"/>
                </a:lnTo>
                <a:lnTo>
                  <a:pt x="11944" y="5105"/>
                </a:lnTo>
                <a:lnTo>
                  <a:pt x="11895" y="4787"/>
                </a:lnTo>
                <a:lnTo>
                  <a:pt x="11822" y="4518"/>
                </a:lnTo>
                <a:lnTo>
                  <a:pt x="11748" y="4225"/>
                </a:lnTo>
                <a:lnTo>
                  <a:pt x="11553" y="3664"/>
                </a:lnTo>
                <a:lnTo>
                  <a:pt x="11284" y="3151"/>
                </a:lnTo>
                <a:lnTo>
                  <a:pt x="10991" y="2638"/>
                </a:lnTo>
                <a:lnTo>
                  <a:pt x="10649" y="2198"/>
                </a:lnTo>
                <a:lnTo>
                  <a:pt x="10259" y="1759"/>
                </a:lnTo>
                <a:lnTo>
                  <a:pt x="9819" y="1368"/>
                </a:lnTo>
                <a:lnTo>
                  <a:pt x="9379" y="1026"/>
                </a:lnTo>
                <a:lnTo>
                  <a:pt x="8866" y="733"/>
                </a:lnTo>
                <a:lnTo>
                  <a:pt x="8354" y="464"/>
                </a:lnTo>
                <a:lnTo>
                  <a:pt x="7792" y="269"/>
                </a:lnTo>
                <a:lnTo>
                  <a:pt x="7499" y="196"/>
                </a:lnTo>
                <a:lnTo>
                  <a:pt x="7230" y="122"/>
                </a:lnTo>
                <a:lnTo>
                  <a:pt x="6913" y="73"/>
                </a:lnTo>
                <a:lnTo>
                  <a:pt x="6620" y="25"/>
                </a:lnTo>
                <a:lnTo>
                  <a:pt x="632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2" name="Google Shape;552;p47"/>
          <p:cNvSpPr/>
          <p:nvPr/>
        </p:nvSpPr>
        <p:spPr>
          <a:xfrm>
            <a:off x="10789850" y="3213461"/>
            <a:ext cx="304806" cy="275652"/>
          </a:xfrm>
          <a:custGeom>
            <a:rect b="b" l="l" r="r" t="t"/>
            <a:pathLst>
              <a:path extrusionOk="0" h="16120" w="15290">
                <a:moveTo>
                  <a:pt x="7645" y="1"/>
                </a:moveTo>
                <a:lnTo>
                  <a:pt x="7303" y="25"/>
                </a:lnTo>
                <a:lnTo>
                  <a:pt x="7010" y="98"/>
                </a:lnTo>
                <a:lnTo>
                  <a:pt x="6766" y="172"/>
                </a:lnTo>
                <a:lnTo>
                  <a:pt x="6546" y="294"/>
                </a:lnTo>
                <a:lnTo>
                  <a:pt x="6351" y="391"/>
                </a:lnTo>
                <a:lnTo>
                  <a:pt x="6204" y="538"/>
                </a:lnTo>
                <a:lnTo>
                  <a:pt x="6058" y="660"/>
                </a:lnTo>
                <a:lnTo>
                  <a:pt x="5960" y="782"/>
                </a:lnTo>
                <a:lnTo>
                  <a:pt x="5569" y="856"/>
                </a:lnTo>
                <a:lnTo>
                  <a:pt x="5203" y="978"/>
                </a:lnTo>
                <a:lnTo>
                  <a:pt x="4885" y="1149"/>
                </a:lnTo>
                <a:lnTo>
                  <a:pt x="4617" y="1320"/>
                </a:lnTo>
                <a:lnTo>
                  <a:pt x="4372" y="1539"/>
                </a:lnTo>
                <a:lnTo>
                  <a:pt x="4177" y="1759"/>
                </a:lnTo>
                <a:lnTo>
                  <a:pt x="4030" y="2028"/>
                </a:lnTo>
                <a:lnTo>
                  <a:pt x="3908" y="2296"/>
                </a:lnTo>
                <a:lnTo>
                  <a:pt x="3811" y="2565"/>
                </a:lnTo>
                <a:lnTo>
                  <a:pt x="3737" y="2834"/>
                </a:lnTo>
                <a:lnTo>
                  <a:pt x="3689" y="3127"/>
                </a:lnTo>
                <a:lnTo>
                  <a:pt x="3640" y="3420"/>
                </a:lnTo>
                <a:lnTo>
                  <a:pt x="3640" y="3713"/>
                </a:lnTo>
                <a:lnTo>
                  <a:pt x="3640" y="3982"/>
                </a:lnTo>
                <a:lnTo>
                  <a:pt x="3689" y="4495"/>
                </a:lnTo>
                <a:lnTo>
                  <a:pt x="3689" y="4519"/>
                </a:lnTo>
                <a:lnTo>
                  <a:pt x="3566" y="4568"/>
                </a:lnTo>
                <a:lnTo>
                  <a:pt x="3469" y="4666"/>
                </a:lnTo>
                <a:lnTo>
                  <a:pt x="3395" y="4812"/>
                </a:lnTo>
                <a:lnTo>
                  <a:pt x="3322" y="4983"/>
                </a:lnTo>
                <a:lnTo>
                  <a:pt x="3273" y="5178"/>
                </a:lnTo>
                <a:lnTo>
                  <a:pt x="3249" y="5398"/>
                </a:lnTo>
                <a:lnTo>
                  <a:pt x="3224" y="5642"/>
                </a:lnTo>
                <a:lnTo>
                  <a:pt x="3249" y="5887"/>
                </a:lnTo>
                <a:lnTo>
                  <a:pt x="3298" y="6155"/>
                </a:lnTo>
                <a:lnTo>
                  <a:pt x="3347" y="6400"/>
                </a:lnTo>
                <a:lnTo>
                  <a:pt x="3444" y="6619"/>
                </a:lnTo>
                <a:lnTo>
                  <a:pt x="3542" y="6790"/>
                </a:lnTo>
                <a:lnTo>
                  <a:pt x="3640" y="6961"/>
                </a:lnTo>
                <a:lnTo>
                  <a:pt x="3762" y="7059"/>
                </a:lnTo>
                <a:lnTo>
                  <a:pt x="3884" y="7132"/>
                </a:lnTo>
                <a:lnTo>
                  <a:pt x="4030" y="7132"/>
                </a:lnTo>
                <a:lnTo>
                  <a:pt x="4104" y="7108"/>
                </a:lnTo>
                <a:lnTo>
                  <a:pt x="4275" y="7523"/>
                </a:lnTo>
                <a:lnTo>
                  <a:pt x="4494" y="7889"/>
                </a:lnTo>
                <a:lnTo>
                  <a:pt x="4714" y="8256"/>
                </a:lnTo>
                <a:lnTo>
                  <a:pt x="4983" y="8598"/>
                </a:lnTo>
                <a:lnTo>
                  <a:pt x="5252" y="8891"/>
                </a:lnTo>
                <a:lnTo>
                  <a:pt x="5545" y="9159"/>
                </a:lnTo>
                <a:lnTo>
                  <a:pt x="5862" y="9404"/>
                </a:lnTo>
                <a:lnTo>
                  <a:pt x="6180" y="9623"/>
                </a:lnTo>
                <a:lnTo>
                  <a:pt x="6180" y="10698"/>
                </a:lnTo>
                <a:lnTo>
                  <a:pt x="5667" y="10747"/>
                </a:lnTo>
                <a:lnTo>
                  <a:pt x="5081" y="10845"/>
                </a:lnTo>
                <a:lnTo>
                  <a:pt x="4519" y="10967"/>
                </a:lnTo>
                <a:lnTo>
                  <a:pt x="3957" y="11089"/>
                </a:lnTo>
                <a:lnTo>
                  <a:pt x="3420" y="11260"/>
                </a:lnTo>
                <a:lnTo>
                  <a:pt x="2931" y="11455"/>
                </a:lnTo>
                <a:lnTo>
                  <a:pt x="2467" y="11675"/>
                </a:lnTo>
                <a:lnTo>
                  <a:pt x="2028" y="11919"/>
                </a:lnTo>
                <a:lnTo>
                  <a:pt x="1637" y="12188"/>
                </a:lnTo>
                <a:lnTo>
                  <a:pt x="1271" y="12456"/>
                </a:lnTo>
                <a:lnTo>
                  <a:pt x="953" y="12774"/>
                </a:lnTo>
                <a:lnTo>
                  <a:pt x="684" y="13116"/>
                </a:lnTo>
                <a:lnTo>
                  <a:pt x="440" y="13458"/>
                </a:lnTo>
                <a:lnTo>
                  <a:pt x="269" y="13849"/>
                </a:lnTo>
                <a:lnTo>
                  <a:pt x="123" y="14239"/>
                </a:lnTo>
                <a:lnTo>
                  <a:pt x="49" y="14679"/>
                </a:lnTo>
                <a:lnTo>
                  <a:pt x="1" y="15119"/>
                </a:lnTo>
                <a:lnTo>
                  <a:pt x="49" y="15167"/>
                </a:lnTo>
                <a:lnTo>
                  <a:pt x="245" y="15265"/>
                </a:lnTo>
                <a:lnTo>
                  <a:pt x="416" y="15338"/>
                </a:lnTo>
                <a:lnTo>
                  <a:pt x="636" y="15436"/>
                </a:lnTo>
                <a:lnTo>
                  <a:pt x="904" y="15534"/>
                </a:lnTo>
                <a:lnTo>
                  <a:pt x="1271" y="15607"/>
                </a:lnTo>
                <a:lnTo>
                  <a:pt x="1710" y="15705"/>
                </a:lnTo>
                <a:lnTo>
                  <a:pt x="2223" y="15802"/>
                </a:lnTo>
                <a:lnTo>
                  <a:pt x="2834" y="15876"/>
                </a:lnTo>
                <a:lnTo>
                  <a:pt x="3566" y="15973"/>
                </a:lnTo>
                <a:lnTo>
                  <a:pt x="4397" y="16022"/>
                </a:lnTo>
                <a:lnTo>
                  <a:pt x="5325" y="16071"/>
                </a:lnTo>
                <a:lnTo>
                  <a:pt x="6399" y="16096"/>
                </a:lnTo>
                <a:lnTo>
                  <a:pt x="7621" y="16120"/>
                </a:lnTo>
                <a:lnTo>
                  <a:pt x="8817" y="16096"/>
                </a:lnTo>
                <a:lnTo>
                  <a:pt x="9892" y="16071"/>
                </a:lnTo>
                <a:lnTo>
                  <a:pt x="10844" y="16022"/>
                </a:lnTo>
                <a:lnTo>
                  <a:pt x="11675" y="15973"/>
                </a:lnTo>
                <a:lnTo>
                  <a:pt x="12408" y="15876"/>
                </a:lnTo>
                <a:lnTo>
                  <a:pt x="13018" y="15802"/>
                </a:lnTo>
                <a:lnTo>
                  <a:pt x="13555" y="15705"/>
                </a:lnTo>
                <a:lnTo>
                  <a:pt x="13995" y="15607"/>
                </a:lnTo>
                <a:lnTo>
                  <a:pt x="14361" y="15534"/>
                </a:lnTo>
                <a:lnTo>
                  <a:pt x="14654" y="15436"/>
                </a:lnTo>
                <a:lnTo>
                  <a:pt x="14874" y="15338"/>
                </a:lnTo>
                <a:lnTo>
                  <a:pt x="15045" y="15265"/>
                </a:lnTo>
                <a:lnTo>
                  <a:pt x="15216" y="15167"/>
                </a:lnTo>
                <a:lnTo>
                  <a:pt x="15289" y="15119"/>
                </a:lnTo>
                <a:lnTo>
                  <a:pt x="15241" y="14655"/>
                </a:lnTo>
                <a:lnTo>
                  <a:pt x="15167" y="14215"/>
                </a:lnTo>
                <a:lnTo>
                  <a:pt x="15045" y="13800"/>
                </a:lnTo>
                <a:lnTo>
                  <a:pt x="14874" y="13409"/>
                </a:lnTo>
                <a:lnTo>
                  <a:pt x="14630" y="13043"/>
                </a:lnTo>
                <a:lnTo>
                  <a:pt x="14361" y="12701"/>
                </a:lnTo>
                <a:lnTo>
                  <a:pt x="14044" y="12408"/>
                </a:lnTo>
                <a:lnTo>
                  <a:pt x="13678" y="12115"/>
                </a:lnTo>
                <a:lnTo>
                  <a:pt x="13287" y="11846"/>
                </a:lnTo>
                <a:lnTo>
                  <a:pt x="12847" y="11626"/>
                </a:lnTo>
                <a:lnTo>
                  <a:pt x="12359" y="11406"/>
                </a:lnTo>
                <a:lnTo>
                  <a:pt x="11846" y="11235"/>
                </a:lnTo>
                <a:lnTo>
                  <a:pt x="11284" y="11064"/>
                </a:lnTo>
                <a:lnTo>
                  <a:pt x="10698" y="10942"/>
                </a:lnTo>
                <a:lnTo>
                  <a:pt x="10063" y="10820"/>
                </a:lnTo>
                <a:lnTo>
                  <a:pt x="9428" y="10747"/>
                </a:lnTo>
                <a:lnTo>
                  <a:pt x="9110" y="10722"/>
                </a:lnTo>
                <a:lnTo>
                  <a:pt x="9110" y="9623"/>
                </a:lnTo>
                <a:lnTo>
                  <a:pt x="9428" y="9404"/>
                </a:lnTo>
                <a:lnTo>
                  <a:pt x="9745" y="9159"/>
                </a:lnTo>
                <a:lnTo>
                  <a:pt x="10039" y="8891"/>
                </a:lnTo>
                <a:lnTo>
                  <a:pt x="10332" y="8598"/>
                </a:lnTo>
                <a:lnTo>
                  <a:pt x="10576" y="8256"/>
                </a:lnTo>
                <a:lnTo>
                  <a:pt x="10796" y="7889"/>
                </a:lnTo>
                <a:lnTo>
                  <a:pt x="11015" y="7523"/>
                </a:lnTo>
                <a:lnTo>
                  <a:pt x="11186" y="7108"/>
                </a:lnTo>
                <a:lnTo>
                  <a:pt x="11260" y="7132"/>
                </a:lnTo>
                <a:lnTo>
                  <a:pt x="11406" y="7132"/>
                </a:lnTo>
                <a:lnTo>
                  <a:pt x="11528" y="7059"/>
                </a:lnTo>
                <a:lnTo>
                  <a:pt x="11650" y="6961"/>
                </a:lnTo>
                <a:lnTo>
                  <a:pt x="11748" y="6790"/>
                </a:lnTo>
                <a:lnTo>
                  <a:pt x="11846" y="6619"/>
                </a:lnTo>
                <a:lnTo>
                  <a:pt x="11944" y="6400"/>
                </a:lnTo>
                <a:lnTo>
                  <a:pt x="11992" y="6155"/>
                </a:lnTo>
                <a:lnTo>
                  <a:pt x="12041" y="5887"/>
                </a:lnTo>
                <a:lnTo>
                  <a:pt x="12066" y="5642"/>
                </a:lnTo>
                <a:lnTo>
                  <a:pt x="12041" y="5398"/>
                </a:lnTo>
                <a:lnTo>
                  <a:pt x="12017" y="5203"/>
                </a:lnTo>
                <a:lnTo>
                  <a:pt x="11968" y="5007"/>
                </a:lnTo>
                <a:lnTo>
                  <a:pt x="11919" y="4836"/>
                </a:lnTo>
                <a:lnTo>
                  <a:pt x="11846" y="4690"/>
                </a:lnTo>
                <a:lnTo>
                  <a:pt x="11748" y="4592"/>
                </a:lnTo>
                <a:lnTo>
                  <a:pt x="11626" y="4519"/>
                </a:lnTo>
                <a:lnTo>
                  <a:pt x="11699" y="4153"/>
                </a:lnTo>
                <a:lnTo>
                  <a:pt x="11724" y="3811"/>
                </a:lnTo>
                <a:lnTo>
                  <a:pt x="11724" y="3493"/>
                </a:lnTo>
                <a:lnTo>
                  <a:pt x="11724" y="3200"/>
                </a:lnTo>
                <a:lnTo>
                  <a:pt x="11699" y="2907"/>
                </a:lnTo>
                <a:lnTo>
                  <a:pt x="11650" y="2638"/>
                </a:lnTo>
                <a:lnTo>
                  <a:pt x="11577" y="2394"/>
                </a:lnTo>
                <a:lnTo>
                  <a:pt x="11504" y="2150"/>
                </a:lnTo>
                <a:lnTo>
                  <a:pt x="11406" y="1930"/>
                </a:lnTo>
                <a:lnTo>
                  <a:pt x="11309" y="1710"/>
                </a:lnTo>
                <a:lnTo>
                  <a:pt x="11186" y="1515"/>
                </a:lnTo>
                <a:lnTo>
                  <a:pt x="11040" y="1344"/>
                </a:lnTo>
                <a:lnTo>
                  <a:pt x="10893" y="1173"/>
                </a:lnTo>
                <a:lnTo>
                  <a:pt x="10747" y="1026"/>
                </a:lnTo>
                <a:lnTo>
                  <a:pt x="10429" y="758"/>
                </a:lnTo>
                <a:lnTo>
                  <a:pt x="10063" y="562"/>
                </a:lnTo>
                <a:lnTo>
                  <a:pt x="9697" y="367"/>
                </a:lnTo>
                <a:lnTo>
                  <a:pt x="9330" y="245"/>
                </a:lnTo>
                <a:lnTo>
                  <a:pt x="8964" y="147"/>
                </a:lnTo>
                <a:lnTo>
                  <a:pt x="8598" y="74"/>
                </a:lnTo>
                <a:lnTo>
                  <a:pt x="8256" y="25"/>
                </a:lnTo>
                <a:lnTo>
                  <a:pt x="7938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r>
              <a:t/>
            </a:r>
            <a:endParaRPr sz="1800">
              <a:solidFill>
                <a:srgbClr val="139EE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3" name="Google Shape;553;p47"/>
          <p:cNvSpPr txBox="1"/>
          <p:nvPr/>
        </p:nvSpPr>
        <p:spPr>
          <a:xfrm>
            <a:off x="7890100" y="807174"/>
            <a:ext cx="4195500" cy="410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400">
                <a:solidFill>
                  <a:schemeClr val="accent2"/>
                </a:solidFill>
                <a:latin typeface="Exo 2"/>
                <a:ea typeface="Exo 2"/>
                <a:cs typeface="Exo 2"/>
                <a:sym typeface="Exo 2"/>
              </a:rPr>
              <a:t>Nombre de kits &amp; lampes solaires distribués en 3 ans et 2 mois </a:t>
            </a:r>
            <a:endParaRPr b="1" i="1" sz="2400">
              <a:solidFill>
                <a:schemeClr val="accent2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3000">
              <a:solidFill>
                <a:schemeClr val="accent2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000">
                <a:solidFill>
                  <a:schemeClr val="accent2"/>
                </a:solidFill>
                <a:latin typeface="Exo 2"/>
                <a:ea typeface="Exo 2"/>
                <a:cs typeface="Exo 2"/>
                <a:sym typeface="Exo 2"/>
              </a:rPr>
              <a:t>=</a:t>
            </a:r>
            <a:endParaRPr b="1" i="1" sz="3000">
              <a:solidFill>
                <a:schemeClr val="accent2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 sz="3000">
              <a:solidFill>
                <a:schemeClr val="accent2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3000">
                <a:solidFill>
                  <a:schemeClr val="accent2"/>
                </a:solidFill>
                <a:latin typeface="Exo 2"/>
                <a:ea typeface="Exo 2"/>
                <a:cs typeface="Exo 2"/>
                <a:sym typeface="Exo 2"/>
              </a:rPr>
              <a:t>155 000*</a:t>
            </a:r>
            <a:endParaRPr b="1" i="1" sz="3000">
              <a:solidFill>
                <a:schemeClr val="accent2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>
                <a:solidFill>
                  <a:schemeClr val="accent2"/>
                </a:solidFill>
                <a:latin typeface="Exo 2"/>
                <a:ea typeface="Exo 2"/>
                <a:cs typeface="Exo 2"/>
                <a:sym typeface="Exo 2"/>
              </a:rPr>
              <a:t>* Si nous comptons les produits solaires  non-payg avec. </a:t>
            </a:r>
            <a:endParaRPr b="1" i="1">
              <a:solidFill>
                <a:schemeClr val="accent2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1">
              <a:solidFill>
                <a:schemeClr val="accent2"/>
              </a:solidFill>
              <a:latin typeface="Exo 2"/>
              <a:ea typeface="Exo 2"/>
              <a:cs typeface="Exo 2"/>
              <a:sym typeface="Exo 2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>
                <a:solidFill>
                  <a:schemeClr val="accent2"/>
                </a:solidFill>
                <a:latin typeface="Exo 2"/>
                <a:ea typeface="Exo 2"/>
                <a:cs typeface="Exo 2"/>
                <a:sym typeface="Exo 2"/>
              </a:rPr>
              <a:t>** Si exclusivement PAYG environ 60 000</a:t>
            </a:r>
            <a:endParaRPr b="1" i="1">
              <a:solidFill>
                <a:schemeClr val="accent2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554" name="Google Shape;554;p47"/>
          <p:cNvSpPr txBox="1"/>
          <p:nvPr/>
        </p:nvSpPr>
        <p:spPr>
          <a:xfrm>
            <a:off x="593900" y="861896"/>
            <a:ext cx="5836500" cy="8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2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Fin 2019,</a:t>
            </a:r>
            <a:r>
              <a:rPr i="1" lang="en-US" sz="2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  nous prévoyons d’</a:t>
            </a:r>
            <a:r>
              <a:rPr b="1" i="1" lang="en-US" sz="2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équiper 3 200 foyers par mois </a:t>
            </a:r>
            <a:r>
              <a:rPr i="1" lang="en-US" sz="2000">
                <a:solidFill>
                  <a:srgbClr val="139EE7"/>
                </a:solidFill>
                <a:latin typeface="Exo 2"/>
                <a:ea typeface="Exo 2"/>
                <a:cs typeface="Exo 2"/>
                <a:sym typeface="Exo 2"/>
              </a:rPr>
              <a:t>avec un kit solaire</a:t>
            </a:r>
            <a:endParaRPr i="1" sz="2000">
              <a:solidFill>
                <a:srgbClr val="139EE7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pic>
        <p:nvPicPr>
          <p:cNvPr id="555" name="Google Shape;555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4075" y="2174153"/>
            <a:ext cx="7666397" cy="4590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erson-thought_318-29492.jpg" id="560" name="Google Shape;560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09010" y="1239133"/>
            <a:ext cx="1106806" cy="62978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61" name="Google Shape;561;p48"/>
          <p:cNvGrpSpPr/>
          <p:nvPr/>
        </p:nvGrpSpPr>
        <p:grpSpPr>
          <a:xfrm>
            <a:off x="191138" y="1215592"/>
            <a:ext cx="759730" cy="759729"/>
            <a:chOff x="0" y="0"/>
            <a:chExt cx="759730" cy="759729"/>
          </a:xfrm>
        </p:grpSpPr>
        <p:pic>
          <p:nvPicPr>
            <p:cNvPr descr="Grouper" id="562" name="Google Shape;562;p4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0"/>
              <a:ext cx="759730" cy="75972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Sticker Distributeur OK-01.png" id="563" name="Google Shape;563;p4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480117" y="479478"/>
              <a:ext cx="168582" cy="11362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64" name="Google Shape;564;p48"/>
          <p:cNvSpPr txBox="1"/>
          <p:nvPr/>
        </p:nvSpPr>
        <p:spPr>
          <a:xfrm>
            <a:off x="881450" y="1927860"/>
            <a:ext cx="702300" cy="3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52725" lIns="52725" spcFirstLastPara="1" rIns="52725" wrap="square" tIns="52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Exo 2"/>
              <a:buNone/>
            </a:pPr>
            <a:r>
              <a:rPr b="0" i="0" lang="en-US" sz="900" u="none" cap="none" strike="noStrike">
                <a:solidFill>
                  <a:srgbClr val="000000"/>
                </a:solidFill>
                <a:latin typeface="Exo 2"/>
                <a:ea typeface="Exo 2"/>
                <a:cs typeface="Exo 2"/>
                <a:sym typeface="Exo 2"/>
              </a:rPr>
              <a:t>PAYG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Exo 2"/>
              <a:buNone/>
            </a:pPr>
            <a:r>
              <a:rPr b="0" i="0" lang="en-US" sz="900" u="none" cap="none" strike="noStrike">
                <a:solidFill>
                  <a:srgbClr val="000000"/>
                </a:solidFill>
                <a:latin typeface="Exo 2"/>
                <a:ea typeface="Exo 2"/>
                <a:cs typeface="Exo 2"/>
                <a:sym typeface="Exo 2"/>
              </a:rPr>
              <a:t>Activation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market_stand.png" id="565" name="Google Shape;565;p48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354515" y="1068322"/>
            <a:ext cx="825166" cy="82516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an-512.png" id="566" name="Google Shape;566;p4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323387" y="1319480"/>
            <a:ext cx="902611" cy="586350"/>
          </a:xfrm>
          <a:prstGeom prst="rect">
            <a:avLst/>
          </a:prstGeom>
          <a:noFill/>
          <a:ln>
            <a:noFill/>
          </a:ln>
        </p:spPr>
      </p:pic>
      <p:sp>
        <p:nvSpPr>
          <p:cNvPr id="567" name="Google Shape;567;p48"/>
          <p:cNvSpPr txBox="1"/>
          <p:nvPr/>
        </p:nvSpPr>
        <p:spPr>
          <a:xfrm>
            <a:off x="4247407" y="1987121"/>
            <a:ext cx="2232000" cy="3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52725" lIns="52725" spcFirstLastPara="1" rIns="52725" wrap="square" tIns="52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Exo 2"/>
              <a:buNone/>
            </a:pPr>
            <a:r>
              <a:rPr b="0" i="0" lang="en-US" sz="900" u="none" cap="none" strike="noStrike">
                <a:solidFill>
                  <a:srgbClr val="000000"/>
                </a:solidFill>
                <a:latin typeface="Exo 2"/>
                <a:ea typeface="Exo 2"/>
                <a:cs typeface="Exo 2"/>
                <a:sym typeface="Exo 2"/>
              </a:rPr>
              <a:t>PAYG Payment </a:t>
            </a:r>
            <a:r>
              <a:rPr lang="en-US" sz="900">
                <a:latin typeface="Exo 2"/>
                <a:ea typeface="Exo 2"/>
                <a:cs typeface="Exo 2"/>
                <a:sym typeface="Exo 2"/>
              </a:rPr>
              <a:t>via Mobile Money ou point cash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ouse-icon-black-hi.png" id="568" name="Google Shape;568;p4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483104" y="1169217"/>
            <a:ext cx="774701" cy="7604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asted-image.pdf" id="569" name="Google Shape;569;p48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9839436" y="1253883"/>
            <a:ext cx="195820" cy="3803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ancing-man-icon-70491.png" id="570" name="Google Shape;570;p48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8696675" y="1145533"/>
            <a:ext cx="558292" cy="653109"/>
          </a:xfrm>
          <a:prstGeom prst="rect">
            <a:avLst/>
          </a:prstGeom>
          <a:noFill/>
          <a:ln>
            <a:noFill/>
          </a:ln>
        </p:spPr>
      </p:pic>
      <p:sp>
        <p:nvSpPr>
          <p:cNvPr id="571" name="Google Shape;571;p48"/>
          <p:cNvSpPr txBox="1"/>
          <p:nvPr/>
        </p:nvSpPr>
        <p:spPr>
          <a:xfrm>
            <a:off x="8418075" y="1987125"/>
            <a:ext cx="2270700" cy="2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52725" lIns="52725" spcFirstLastPara="1" rIns="52725" wrap="square" tIns="52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Exo 2"/>
              <a:buNone/>
            </a:pPr>
            <a:r>
              <a:rPr lang="en-US" sz="900">
                <a:latin typeface="Exo 2"/>
                <a:ea typeface="Exo 2"/>
                <a:cs typeface="Exo 2"/>
                <a:sym typeface="Exo 2"/>
              </a:rPr>
              <a:t>Propriétaire du kit solaire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72" name="Google Shape;572;p48"/>
          <p:cNvGrpSpPr/>
          <p:nvPr/>
        </p:nvGrpSpPr>
        <p:grpSpPr>
          <a:xfrm>
            <a:off x="8819323" y="3167159"/>
            <a:ext cx="759730" cy="759729"/>
            <a:chOff x="0" y="0"/>
            <a:chExt cx="759730" cy="759729"/>
          </a:xfrm>
        </p:grpSpPr>
        <p:pic>
          <p:nvPicPr>
            <p:cNvPr descr="Grouper" id="573" name="Google Shape;573;p4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0" y="0"/>
              <a:ext cx="759730" cy="75972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Sticker Distributeur OK-01.png" id="574" name="Google Shape;574;p4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480117" y="479478"/>
              <a:ext cx="168582" cy="11362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76818.png" id="575" name="Google Shape;575;p48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191149" y="3219097"/>
            <a:ext cx="1173954" cy="7598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ablet-tool-with-a-finger-of-a-hand-making-pressure-on-touch-pad_318-33468.jpg" id="576" name="Google Shape;576;p48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9816351" y="3220395"/>
            <a:ext cx="653257" cy="653258"/>
          </a:xfrm>
          <a:prstGeom prst="rect">
            <a:avLst/>
          </a:prstGeom>
          <a:noFill/>
          <a:ln>
            <a:noFill/>
          </a:ln>
        </p:spPr>
      </p:pic>
      <p:sp>
        <p:nvSpPr>
          <p:cNvPr id="577" name="Google Shape;577;p48"/>
          <p:cNvSpPr txBox="1"/>
          <p:nvPr/>
        </p:nvSpPr>
        <p:spPr>
          <a:xfrm>
            <a:off x="4078199" y="2401925"/>
            <a:ext cx="2570400" cy="2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52725" lIns="52725" spcFirstLastPara="1" rIns="52725" wrap="square" tIns="52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7712"/>
              </a:buClr>
              <a:buSzPts val="1200"/>
              <a:buFont typeface="Exo 2"/>
              <a:buNone/>
            </a:pPr>
            <a:r>
              <a:rPr b="1" lang="en-US" sz="1200">
                <a:solidFill>
                  <a:srgbClr val="ED7712"/>
                </a:solidFill>
                <a:latin typeface="Exo 2"/>
                <a:ea typeface="Exo 2"/>
                <a:cs typeface="Exo 2"/>
                <a:sym typeface="Exo 2"/>
              </a:rPr>
              <a:t>Création des données primaires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8" name="Google Shape;578;p48"/>
          <p:cNvSpPr txBox="1"/>
          <p:nvPr/>
        </p:nvSpPr>
        <p:spPr>
          <a:xfrm>
            <a:off x="8870550" y="2341825"/>
            <a:ext cx="1795500" cy="2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52725" lIns="52725" spcFirstLastPara="1" rIns="52725" wrap="square" tIns="52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7712"/>
              </a:buClr>
              <a:buSzPts val="1200"/>
              <a:buFont typeface="Exo 2"/>
              <a:buNone/>
            </a:pPr>
            <a:r>
              <a:rPr b="1" lang="en-US" sz="1200">
                <a:solidFill>
                  <a:srgbClr val="ED7712"/>
                </a:solidFill>
                <a:latin typeface="Exo 2"/>
                <a:ea typeface="Exo 2"/>
                <a:cs typeface="Exo 2"/>
                <a:sym typeface="Exo 2"/>
              </a:rPr>
              <a:t>Économie</a:t>
            </a:r>
            <a:r>
              <a:rPr b="1" lang="en-US" sz="1200">
                <a:solidFill>
                  <a:srgbClr val="ED7712"/>
                </a:solidFill>
                <a:latin typeface="Exo 2"/>
                <a:ea typeface="Exo 2"/>
                <a:cs typeface="Exo 2"/>
                <a:sym typeface="Exo 2"/>
              </a:rPr>
              <a:t> de dépenses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9" name="Google Shape;579;p48"/>
          <p:cNvSpPr txBox="1"/>
          <p:nvPr/>
        </p:nvSpPr>
        <p:spPr>
          <a:xfrm>
            <a:off x="493489" y="2332520"/>
            <a:ext cx="1061700" cy="2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52725" lIns="52725" spcFirstLastPara="1" rIns="52725" wrap="square" tIns="52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7712"/>
              </a:buClr>
              <a:buSzPts val="1200"/>
              <a:buFont typeface="Exo 2"/>
              <a:buNone/>
            </a:pPr>
            <a:r>
              <a:rPr b="1" i="0" lang="en-US" sz="1200" u="none" cap="none" strike="noStrike">
                <a:solidFill>
                  <a:srgbClr val="ED7712"/>
                </a:solidFill>
                <a:latin typeface="Exo 2"/>
                <a:ea typeface="Exo 2"/>
                <a:cs typeface="Exo 2"/>
                <a:sym typeface="Exo 2"/>
              </a:rPr>
              <a:t>Offer </a:t>
            </a:r>
            <a:r>
              <a:rPr b="1" lang="en-US" sz="1200">
                <a:solidFill>
                  <a:srgbClr val="ED7712"/>
                </a:solidFill>
                <a:latin typeface="Exo 2"/>
                <a:ea typeface="Exo 2"/>
                <a:cs typeface="Exo 2"/>
                <a:sym typeface="Exo 2"/>
              </a:rPr>
              <a:t>énergie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0" name="Google Shape;580;p48"/>
          <p:cNvSpPr txBox="1"/>
          <p:nvPr/>
        </p:nvSpPr>
        <p:spPr>
          <a:xfrm>
            <a:off x="8815563" y="3969367"/>
            <a:ext cx="1795500" cy="47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2725" lIns="52725" spcFirstLastPara="1" rIns="52725" wrap="square" tIns="52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Exo 2"/>
              <a:buNone/>
            </a:pPr>
            <a:r>
              <a:rPr lang="en-US" sz="900">
                <a:latin typeface="Exo 2"/>
                <a:ea typeface="Exo 2"/>
                <a:cs typeface="Exo 2"/>
                <a:sym typeface="Exo 2"/>
              </a:rPr>
              <a:t>Preuve via les données primaires 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Unknown.jpg" id="581" name="Google Shape;581;p48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6947095" y="3250143"/>
            <a:ext cx="739776" cy="7397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43548-200.png" id="582" name="Google Shape;582;p48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5692391" y="3281298"/>
            <a:ext cx="677467" cy="67746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83" name="Google Shape;583;p48"/>
          <p:cNvCxnSpPr/>
          <p:nvPr/>
        </p:nvCxnSpPr>
        <p:spPr>
          <a:xfrm rot="10800000">
            <a:off x="6418642" y="3688079"/>
            <a:ext cx="600000" cy="0"/>
          </a:xfrm>
          <a:prstGeom prst="straightConnector1">
            <a:avLst/>
          </a:prstGeom>
          <a:noFill/>
          <a:ln cap="flat" cmpd="sng" w="25400">
            <a:solidFill>
              <a:srgbClr val="000000"/>
            </a:solidFill>
            <a:prstDash val="solid"/>
            <a:bevel/>
            <a:headEnd len="sm" w="sm" type="none"/>
            <a:tailEnd len="med" w="med" type="triangle"/>
          </a:ln>
        </p:spPr>
      </p:cxnSp>
      <p:sp>
        <p:nvSpPr>
          <p:cNvPr id="584" name="Google Shape;584;p48"/>
          <p:cNvSpPr txBox="1"/>
          <p:nvPr/>
        </p:nvSpPr>
        <p:spPr>
          <a:xfrm>
            <a:off x="5820901" y="4032867"/>
            <a:ext cx="1795500" cy="3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52725" lIns="52725" spcFirstLastPara="1" rIns="52725" wrap="square" tIns="52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Exo 2"/>
              <a:buNone/>
            </a:pPr>
            <a:r>
              <a:rPr lang="en-US" sz="900">
                <a:latin typeface="Exo 2"/>
                <a:ea typeface="Exo 2"/>
                <a:cs typeface="Exo 2"/>
                <a:sym typeface="Exo 2"/>
              </a:rPr>
              <a:t>Data à envoyer dans le modèle du scoring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dancing-man-icon-70491.png" id="585" name="Google Shape;585;p48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3035636" y="3170951"/>
            <a:ext cx="604332" cy="70696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phone.png" id="586" name="Google Shape;586;p48"/>
          <p:cNvPicPr preferRelativeResize="0"/>
          <p:nvPr/>
        </p:nvPicPr>
        <p:blipFill rotWithShape="1">
          <a:blip r:embed="rId16">
            <a:alphaModFix/>
          </a:blip>
          <a:srcRect b="0" l="0" r="0" t="0"/>
          <a:stretch/>
        </p:blipFill>
        <p:spPr>
          <a:xfrm>
            <a:off x="3656345" y="3248330"/>
            <a:ext cx="739776" cy="7397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oney-bag-512.png" id="587" name="Google Shape;587;p48"/>
          <p:cNvPicPr preferRelativeResize="0"/>
          <p:nvPr/>
        </p:nvPicPr>
        <p:blipFill rotWithShape="1">
          <a:blip r:embed="rId17">
            <a:alphaModFix/>
          </a:blip>
          <a:srcRect b="0" l="0" r="0" t="0"/>
          <a:stretch/>
        </p:blipFill>
        <p:spPr>
          <a:xfrm>
            <a:off x="3927307" y="3468488"/>
            <a:ext cx="299461" cy="299460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48"/>
          <p:cNvSpPr txBox="1"/>
          <p:nvPr/>
        </p:nvSpPr>
        <p:spPr>
          <a:xfrm>
            <a:off x="2786724" y="3986115"/>
            <a:ext cx="2169600" cy="472500"/>
          </a:xfrm>
          <a:prstGeom prst="rect">
            <a:avLst/>
          </a:prstGeom>
          <a:noFill/>
          <a:ln>
            <a:noFill/>
          </a:ln>
        </p:spPr>
        <p:txBody>
          <a:bodyPr anchorCtr="0" anchor="t" bIns="52725" lIns="52725" spcFirstLastPara="1" rIns="52725" wrap="square" tIns="52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Exo 2"/>
              <a:buNone/>
            </a:pPr>
            <a:r>
              <a:rPr lang="en-US" sz="900">
                <a:latin typeface="Exo 2"/>
                <a:ea typeface="Exo 2"/>
                <a:cs typeface="Exo 2"/>
                <a:sym typeface="Exo 2"/>
              </a:rPr>
              <a:t>Si les deux parties sont d’accord, réception d’un prêt. Le kit solaire peut fonctionner comme garantie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9" name="Google Shape;589;p48"/>
          <p:cNvSpPr txBox="1"/>
          <p:nvPr/>
        </p:nvSpPr>
        <p:spPr>
          <a:xfrm>
            <a:off x="151625" y="4032875"/>
            <a:ext cx="1500300" cy="3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52725" lIns="52725" spcFirstLastPara="1" rIns="52725" wrap="square" tIns="52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Exo 2"/>
              <a:buNone/>
            </a:pPr>
            <a:r>
              <a:rPr lang="en-US" sz="900">
                <a:latin typeface="Exo 2"/>
                <a:ea typeface="Exo 2"/>
                <a:cs typeface="Exo 2"/>
                <a:sym typeface="Exo 2"/>
              </a:rPr>
              <a:t>Possibilité  à développer son activité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0" name="Google Shape;590;p48"/>
          <p:cNvSpPr txBox="1"/>
          <p:nvPr/>
        </p:nvSpPr>
        <p:spPr>
          <a:xfrm>
            <a:off x="444330" y="6516802"/>
            <a:ext cx="3753900" cy="3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52725" lIns="52725" spcFirstLastPara="1" rIns="52725" wrap="square" tIns="52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Exo 2"/>
              <a:buNone/>
            </a:pPr>
            <a:r>
              <a:rPr lang="en-US" sz="900">
                <a:latin typeface="Exo 2"/>
                <a:ea typeface="Exo 2"/>
                <a:cs typeface="Exo 2"/>
                <a:sym typeface="Exo 2"/>
              </a:rPr>
              <a:t>Vie améliorer avec une accès à l’énergie propre et fiable + un monde qui s’ouvre avec l’inclusion financière</a:t>
            </a:r>
            <a:r>
              <a:rPr b="0" i="0" lang="en-US" sz="900" u="none" cap="none" strike="noStrike">
                <a:solidFill>
                  <a:srgbClr val="000000"/>
                </a:solidFill>
                <a:latin typeface="Exo 2"/>
                <a:ea typeface="Exo 2"/>
                <a:cs typeface="Exo 2"/>
                <a:sym typeface="Exo 2"/>
              </a:rPr>
              <a:t>.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1" name="Google Shape;591;p48"/>
          <p:cNvSpPr/>
          <p:nvPr/>
        </p:nvSpPr>
        <p:spPr>
          <a:xfrm>
            <a:off x="84406" y="968290"/>
            <a:ext cx="337200" cy="273900"/>
          </a:xfrm>
          <a:prstGeom prst="ellipse">
            <a:avLst/>
          </a:prstGeom>
          <a:solidFill>
            <a:srgbClr val="33A1D3"/>
          </a:solidFill>
          <a:ln>
            <a:noFill/>
          </a:ln>
          <a:effectLst>
            <a:outerShdw blurRad="381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52725" lIns="52725" spcFirstLastPara="1" rIns="52725" wrap="square" tIns="52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Exo 2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1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2" name="Google Shape;592;p48"/>
          <p:cNvSpPr/>
          <p:nvPr/>
        </p:nvSpPr>
        <p:spPr>
          <a:xfrm>
            <a:off x="4309161" y="1040755"/>
            <a:ext cx="337200" cy="273900"/>
          </a:xfrm>
          <a:prstGeom prst="ellipse">
            <a:avLst/>
          </a:prstGeom>
          <a:solidFill>
            <a:srgbClr val="33A1D3"/>
          </a:solidFill>
          <a:ln>
            <a:noFill/>
          </a:ln>
          <a:effectLst>
            <a:outerShdw blurRad="381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52725" lIns="52725" spcFirstLastPara="1" rIns="52725" wrap="square" tIns="52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Exo 2"/>
              <a:buNone/>
            </a:pPr>
            <a:r>
              <a:rPr b="1" lang="en-US" sz="12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2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3" name="Google Shape;593;p48"/>
          <p:cNvSpPr/>
          <p:nvPr/>
        </p:nvSpPr>
        <p:spPr>
          <a:xfrm>
            <a:off x="8466547" y="968290"/>
            <a:ext cx="337200" cy="273900"/>
          </a:xfrm>
          <a:prstGeom prst="ellipse">
            <a:avLst/>
          </a:prstGeom>
          <a:solidFill>
            <a:srgbClr val="33A1D3"/>
          </a:solidFill>
          <a:ln>
            <a:noFill/>
          </a:ln>
          <a:effectLst>
            <a:outerShdw blurRad="381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52725" lIns="52725" spcFirstLastPara="1" rIns="52725" wrap="square" tIns="52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Exo 2"/>
              <a:buNone/>
            </a:pPr>
            <a:r>
              <a:rPr b="1" lang="en-US" sz="12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3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4" name="Google Shape;594;p48"/>
          <p:cNvSpPr/>
          <p:nvPr/>
        </p:nvSpPr>
        <p:spPr>
          <a:xfrm>
            <a:off x="5489061" y="2902820"/>
            <a:ext cx="337200" cy="273900"/>
          </a:xfrm>
          <a:prstGeom prst="ellipse">
            <a:avLst/>
          </a:prstGeom>
          <a:solidFill>
            <a:srgbClr val="33A1D3"/>
          </a:solidFill>
          <a:ln>
            <a:noFill/>
          </a:ln>
          <a:effectLst>
            <a:outerShdw blurRad="381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52725" lIns="52725" spcFirstLastPara="1" rIns="52725" wrap="square" tIns="52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Exo 2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5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5" name="Google Shape;595;p48"/>
          <p:cNvSpPr/>
          <p:nvPr/>
        </p:nvSpPr>
        <p:spPr>
          <a:xfrm>
            <a:off x="2786729" y="2946507"/>
            <a:ext cx="337200" cy="273900"/>
          </a:xfrm>
          <a:prstGeom prst="ellipse">
            <a:avLst/>
          </a:prstGeom>
          <a:solidFill>
            <a:srgbClr val="33A1D3"/>
          </a:solidFill>
          <a:ln>
            <a:noFill/>
          </a:ln>
          <a:effectLst>
            <a:outerShdw blurRad="381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52725" lIns="52725" spcFirstLastPara="1" rIns="52725" wrap="square" tIns="52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Exo 2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6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6" name="Google Shape;596;p48"/>
          <p:cNvSpPr/>
          <p:nvPr/>
        </p:nvSpPr>
        <p:spPr>
          <a:xfrm>
            <a:off x="84407" y="2867157"/>
            <a:ext cx="337200" cy="273900"/>
          </a:xfrm>
          <a:prstGeom prst="ellipse">
            <a:avLst/>
          </a:prstGeom>
          <a:solidFill>
            <a:srgbClr val="33A1D3"/>
          </a:solidFill>
          <a:ln>
            <a:noFill/>
          </a:ln>
          <a:effectLst>
            <a:outerShdw blurRad="381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52725" lIns="52725" spcFirstLastPara="1" rIns="52725" wrap="square" tIns="52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Exo 2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7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7" name="Google Shape;597;p48"/>
          <p:cNvSpPr/>
          <p:nvPr/>
        </p:nvSpPr>
        <p:spPr>
          <a:xfrm>
            <a:off x="84411" y="5180722"/>
            <a:ext cx="337200" cy="273900"/>
          </a:xfrm>
          <a:prstGeom prst="ellipse">
            <a:avLst/>
          </a:prstGeom>
          <a:solidFill>
            <a:srgbClr val="33A1D3"/>
          </a:solidFill>
          <a:ln>
            <a:noFill/>
          </a:ln>
          <a:effectLst>
            <a:outerShdw blurRad="381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52725" lIns="52725" spcFirstLastPara="1" rIns="52725" wrap="square" tIns="52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Exo 2"/>
              <a:buNone/>
            </a:pPr>
            <a:r>
              <a:rPr b="1" i="0" lang="en-US" sz="1200" u="none" cap="none" strike="noStrike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8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8" name="Google Shape;598;p48"/>
          <p:cNvSpPr txBox="1"/>
          <p:nvPr/>
        </p:nvSpPr>
        <p:spPr>
          <a:xfrm>
            <a:off x="8704246" y="4461321"/>
            <a:ext cx="2018100" cy="2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52725" lIns="52725" spcFirstLastPara="1" rIns="52725" wrap="square" tIns="52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7712"/>
              </a:buClr>
              <a:buSzPts val="1200"/>
              <a:buFont typeface="Exo 2"/>
              <a:buNone/>
            </a:pPr>
            <a:r>
              <a:rPr b="1" lang="en-US" sz="1200">
                <a:solidFill>
                  <a:srgbClr val="ED7712"/>
                </a:solidFill>
                <a:latin typeface="Exo 2"/>
                <a:ea typeface="Exo 2"/>
                <a:cs typeface="Exo 2"/>
                <a:sym typeface="Exo 2"/>
              </a:rPr>
              <a:t>Proposition d’inclusion financière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9" name="Google Shape;599;p48"/>
          <p:cNvSpPr txBox="1"/>
          <p:nvPr/>
        </p:nvSpPr>
        <p:spPr>
          <a:xfrm>
            <a:off x="5651300" y="4461325"/>
            <a:ext cx="2169600" cy="243900"/>
          </a:xfrm>
          <a:prstGeom prst="rect">
            <a:avLst/>
          </a:prstGeom>
          <a:noFill/>
          <a:ln>
            <a:noFill/>
          </a:ln>
        </p:spPr>
        <p:txBody>
          <a:bodyPr anchorCtr="0" anchor="t" bIns="52725" lIns="52725" spcFirstLastPara="1" rIns="52725" wrap="square" tIns="52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7712"/>
              </a:buClr>
              <a:buSzPts val="1200"/>
              <a:buFont typeface="Exo 2"/>
              <a:buNone/>
            </a:pPr>
            <a:r>
              <a:rPr b="1" lang="en-US" sz="1200">
                <a:solidFill>
                  <a:srgbClr val="ED7712"/>
                </a:solidFill>
                <a:latin typeface="Exo 2"/>
                <a:ea typeface="Exo 2"/>
                <a:cs typeface="Exo 2"/>
                <a:sym typeface="Exo 2"/>
              </a:rPr>
              <a:t>Utilisation finance digital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0" name="Google Shape;600;p48"/>
          <p:cNvSpPr txBox="1"/>
          <p:nvPr/>
        </p:nvSpPr>
        <p:spPr>
          <a:xfrm>
            <a:off x="2634100" y="4469525"/>
            <a:ext cx="23781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52725" lIns="52725" spcFirstLastPara="1" rIns="52725" wrap="square" tIns="52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7712"/>
              </a:buClr>
              <a:buSzPts val="1200"/>
              <a:buFont typeface="Exo 2"/>
              <a:buNone/>
            </a:pPr>
            <a:r>
              <a:rPr b="1" lang="en-US" sz="1200">
                <a:solidFill>
                  <a:srgbClr val="ED7712"/>
                </a:solidFill>
                <a:latin typeface="Exo 2"/>
                <a:ea typeface="Exo 2"/>
                <a:cs typeface="Exo 2"/>
                <a:sym typeface="Exo 2"/>
              </a:rPr>
              <a:t>Création du développement économique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1" name="Google Shape;601;p48"/>
          <p:cNvSpPr txBox="1"/>
          <p:nvPr/>
        </p:nvSpPr>
        <p:spPr>
          <a:xfrm>
            <a:off x="61100" y="4431475"/>
            <a:ext cx="17955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52725" lIns="52725" spcFirstLastPara="1" rIns="52725" wrap="square" tIns="52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D7712"/>
              </a:buClr>
              <a:buSzPts val="1200"/>
              <a:buFont typeface="Exo 2"/>
              <a:buNone/>
            </a:pPr>
            <a:r>
              <a:rPr b="1" lang="en-US" sz="1200">
                <a:solidFill>
                  <a:srgbClr val="ED7712"/>
                </a:solidFill>
                <a:latin typeface="Exo 2"/>
                <a:ea typeface="Exo 2"/>
                <a:cs typeface="Exo 2"/>
                <a:sym typeface="Exo 2"/>
              </a:rPr>
              <a:t>Crée plus de possibilité de développement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ride-512.png" id="602" name="Google Shape;602;p48"/>
          <p:cNvPicPr preferRelativeResize="0"/>
          <p:nvPr/>
        </p:nvPicPr>
        <p:blipFill rotWithShape="1">
          <a:blip r:embed="rId18">
            <a:alphaModFix/>
          </a:blip>
          <a:srcRect b="0" l="0" r="0" t="0"/>
          <a:stretch/>
        </p:blipFill>
        <p:spPr>
          <a:xfrm>
            <a:off x="365174" y="5248584"/>
            <a:ext cx="1220090" cy="1220090"/>
          </a:xfrm>
          <a:prstGeom prst="rect">
            <a:avLst/>
          </a:prstGeom>
          <a:noFill/>
          <a:ln>
            <a:noFill/>
          </a:ln>
        </p:spPr>
      </p:pic>
      <p:sp>
        <p:nvSpPr>
          <p:cNvPr id="603" name="Google Shape;603;p48"/>
          <p:cNvSpPr/>
          <p:nvPr/>
        </p:nvSpPr>
        <p:spPr>
          <a:xfrm flipH="1" rot="10800000">
            <a:off x="9427412" y="2688369"/>
            <a:ext cx="409968" cy="176202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ED7712"/>
          </a:solidFill>
          <a:ln>
            <a:noFill/>
          </a:ln>
          <a:effectLst>
            <a:outerShdw blurRad="381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52725" lIns="52725" spcFirstLastPara="1" rIns="52725" wrap="square" tIns="52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4" name="Google Shape;604;p48"/>
          <p:cNvSpPr/>
          <p:nvPr/>
        </p:nvSpPr>
        <p:spPr>
          <a:xfrm flipH="1" rot="10800000">
            <a:off x="691978" y="4924635"/>
            <a:ext cx="409968" cy="176202"/>
          </a:xfrm>
          <a:custGeom>
            <a:rect b="b" l="l" r="r" t="t"/>
            <a:pathLst>
              <a:path extrusionOk="0" h="21600" w="21600">
                <a:moveTo>
                  <a:pt x="10800" y="0"/>
                </a:move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solidFill>
            <a:srgbClr val="ED7712"/>
          </a:solidFill>
          <a:ln>
            <a:noFill/>
          </a:ln>
          <a:effectLst>
            <a:outerShdw blurRad="381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52725" lIns="52725" spcFirstLastPara="1" rIns="52725" wrap="square" tIns="52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Calibri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5" name="Google Shape;605;p48"/>
          <p:cNvSpPr/>
          <p:nvPr/>
        </p:nvSpPr>
        <p:spPr>
          <a:xfrm>
            <a:off x="8466561" y="2867145"/>
            <a:ext cx="337200" cy="273900"/>
          </a:xfrm>
          <a:prstGeom prst="ellipse">
            <a:avLst/>
          </a:prstGeom>
          <a:solidFill>
            <a:srgbClr val="33A1D3"/>
          </a:solidFill>
          <a:ln>
            <a:noFill/>
          </a:ln>
          <a:effectLst>
            <a:outerShdw blurRad="38100" rotWithShape="0" dir="5400000" dist="23000">
              <a:srgbClr val="000000">
                <a:alpha val="34510"/>
              </a:srgbClr>
            </a:outerShdw>
          </a:effectLst>
        </p:spPr>
        <p:txBody>
          <a:bodyPr anchorCtr="0" anchor="ctr" bIns="52725" lIns="52725" spcFirstLastPara="1" rIns="52725" wrap="square" tIns="52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Exo 2"/>
              <a:buNone/>
            </a:pPr>
            <a:r>
              <a:rPr b="1" lang="en-US" sz="12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rPr>
              <a:t>4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6" name="Google Shape;606;p48"/>
          <p:cNvSpPr/>
          <p:nvPr/>
        </p:nvSpPr>
        <p:spPr>
          <a:xfrm rot="5400000">
            <a:off x="1085991" y="-2486377"/>
            <a:ext cx="1034400" cy="4880100"/>
          </a:xfrm>
          <a:prstGeom prst="round2SameRect">
            <a:avLst>
              <a:gd fmla="val 50000" name="adj1"/>
              <a:gd fmla="val 47980" name="adj2"/>
            </a:avLst>
          </a:prstGeom>
          <a:solidFill>
            <a:srgbClr val="139EE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39EE7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7" name="Google Shape;607;p48"/>
          <p:cNvSpPr txBox="1"/>
          <p:nvPr/>
        </p:nvSpPr>
        <p:spPr>
          <a:xfrm>
            <a:off x="593912" y="88750"/>
            <a:ext cx="28356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200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rPr>
              <a:t>INCLUSION FINANCIERE</a:t>
            </a:r>
            <a:endParaRPr b="1" i="1" sz="1200">
              <a:solidFill>
                <a:schemeClr val="lt1"/>
              </a:solidFill>
              <a:latin typeface="Exo 2"/>
              <a:ea typeface="Exo 2"/>
              <a:cs typeface="Exo 2"/>
              <a:sym typeface="Exo 2"/>
            </a:endParaRPr>
          </a:p>
        </p:txBody>
      </p:sp>
      <p:sp>
        <p:nvSpPr>
          <p:cNvPr id="608" name="Google Shape;608;p48"/>
          <p:cNvSpPr/>
          <p:nvPr/>
        </p:nvSpPr>
        <p:spPr>
          <a:xfrm>
            <a:off x="122606" y="765994"/>
            <a:ext cx="11364300" cy="1946400"/>
          </a:xfrm>
          <a:prstGeom prst="roundRect">
            <a:avLst>
              <a:gd fmla="val 12839" name="adj"/>
            </a:avLst>
          </a:prstGeom>
          <a:solidFill>
            <a:srgbClr val="33A1D3">
              <a:alpha val="7450"/>
            </a:srgbClr>
          </a:solidFill>
          <a:ln>
            <a:noFill/>
          </a:ln>
        </p:spPr>
        <p:txBody>
          <a:bodyPr anchorCtr="0" anchor="ctr" bIns="52725" lIns="52725" spcFirstLastPara="1" rIns="52725" wrap="square" tIns="52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9" name="Google Shape;609;p48"/>
          <p:cNvSpPr/>
          <p:nvPr/>
        </p:nvSpPr>
        <p:spPr>
          <a:xfrm>
            <a:off x="74344" y="2791222"/>
            <a:ext cx="8258700" cy="2126700"/>
          </a:xfrm>
          <a:prstGeom prst="roundRect">
            <a:avLst>
              <a:gd fmla="val 10343" name="adj"/>
            </a:avLst>
          </a:prstGeom>
          <a:solidFill>
            <a:srgbClr val="E02776">
              <a:alpha val="6270"/>
            </a:srgbClr>
          </a:solidFill>
          <a:ln>
            <a:noFill/>
          </a:ln>
        </p:spPr>
        <p:txBody>
          <a:bodyPr anchorCtr="0" anchor="ctr" bIns="52725" lIns="52725" spcFirstLastPara="1" rIns="52725" wrap="square" tIns="52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noFill/>
      </p:bgPr>
    </p:bg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" name="Google Shape;614;p4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84000" y="-50625"/>
            <a:ext cx="8808002" cy="6908622"/>
          </a:xfrm>
          <a:prstGeom prst="rect">
            <a:avLst/>
          </a:prstGeom>
          <a:noFill/>
          <a:ln>
            <a:noFill/>
          </a:ln>
        </p:spPr>
      </p:pic>
      <p:sp>
        <p:nvSpPr>
          <p:cNvPr id="615" name="Google Shape;615;p49"/>
          <p:cNvSpPr/>
          <p:nvPr/>
        </p:nvSpPr>
        <p:spPr>
          <a:xfrm>
            <a:off x="-3549" y="932778"/>
            <a:ext cx="4377600" cy="984300"/>
          </a:xfrm>
          <a:prstGeom prst="roundRect">
            <a:avLst>
              <a:gd fmla="val 50000" name="adj"/>
            </a:avLst>
          </a:prstGeom>
          <a:solidFill>
            <a:srgbClr val="139EE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6" name="Google Shape;616;p49"/>
          <p:cNvSpPr txBox="1"/>
          <p:nvPr/>
        </p:nvSpPr>
        <p:spPr>
          <a:xfrm>
            <a:off x="203321" y="1248211"/>
            <a:ext cx="3125400" cy="29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US" sz="1800">
                <a:solidFill>
                  <a:schemeClr val="lt1"/>
                </a:solidFill>
                <a:latin typeface="Exo 2"/>
                <a:ea typeface="Exo 2"/>
                <a:cs typeface="Exo 2"/>
                <a:sym typeface="Exo 2"/>
              </a:rPr>
              <a:t>Avez-vous des questions ?</a:t>
            </a:r>
            <a:endParaRPr/>
          </a:p>
        </p:txBody>
      </p:sp>
      <p:sp>
        <p:nvSpPr>
          <p:cNvPr id="617" name="Google Shape;617;p49"/>
          <p:cNvSpPr/>
          <p:nvPr/>
        </p:nvSpPr>
        <p:spPr>
          <a:xfrm>
            <a:off x="3380450" y="684050"/>
            <a:ext cx="1444800" cy="1444800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logo fond blanc.png" id="618" name="Google Shape;618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540815" y="1060439"/>
            <a:ext cx="1124077" cy="6920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dèle_PPT_complet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