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9" r:id="rId4"/>
    <p:sldId id="261" r:id="rId5"/>
    <p:sldId id="262" r:id="rId6"/>
    <p:sldId id="289" r:id="rId7"/>
    <p:sldId id="293" r:id="rId8"/>
    <p:sldId id="290" r:id="rId9"/>
    <p:sldId id="294" r:id="rId10"/>
    <p:sldId id="292" r:id="rId11"/>
    <p:sldId id="295" r:id="rId12"/>
    <p:sldId id="298" r:id="rId13"/>
    <p:sldId id="299" r:id="rId14"/>
    <p:sldId id="278" r:id="rId15"/>
    <p:sldId id="287" r:id="rId16"/>
    <p:sldId id="296" r:id="rId17"/>
    <p:sldId id="297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960BD-87AE-4927-B655-EA0B11D79A74}" type="datetimeFigureOut">
              <a:rPr lang="fr-FR" smtClean="0"/>
              <a:t>01/10/2018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9ACAC-BFF0-4E95-A58B-9F3FDC127F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08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423">
              <a:defRPr sz="1300">
                <a:solidFill>
                  <a:schemeClr val="tx1"/>
                </a:solidFill>
                <a:latin typeface="Arial" pitchFamily="34" charset="0"/>
              </a:defRPr>
            </a:lvl1pPr>
            <a:lvl2pPr marL="741503" indent="-284292" defTabSz="914423">
              <a:defRPr sz="1300">
                <a:solidFill>
                  <a:schemeClr val="tx1"/>
                </a:solidFill>
                <a:latin typeface="Arial" pitchFamily="34" charset="0"/>
              </a:defRPr>
            </a:lvl2pPr>
            <a:lvl3pPr marL="1141564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3pPr>
            <a:lvl4pPr marL="1598775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4pPr>
            <a:lvl5pPr marL="2055986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5pPr>
            <a:lvl6pPr marL="2478028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6pPr>
            <a:lvl7pPr marL="2900069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7pPr>
            <a:lvl8pPr marL="3322110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8pPr>
            <a:lvl9pPr marL="3744152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altLang="fr-FR" sz="1200">
                <a:solidFill>
                  <a:prstClr val="black"/>
                </a:solidFill>
                <a:latin typeface="Times New Roman" pitchFamily="18" charset="0"/>
              </a:rPr>
              <a:t>1/1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1300">
                <a:solidFill>
                  <a:schemeClr val="tx1"/>
                </a:solidFill>
                <a:latin typeface="Arial" pitchFamily="34" charset="0"/>
              </a:defRPr>
            </a:lvl1pPr>
            <a:lvl2pPr marL="741503" indent="-284292" defTabSz="914423">
              <a:defRPr sz="1300">
                <a:solidFill>
                  <a:schemeClr val="tx1"/>
                </a:solidFill>
                <a:latin typeface="Arial" pitchFamily="34" charset="0"/>
              </a:defRPr>
            </a:lvl2pPr>
            <a:lvl3pPr marL="1141564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3pPr>
            <a:lvl4pPr marL="1598775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4pPr>
            <a:lvl5pPr marL="2055986" indent="-227141" defTabSz="914423">
              <a:defRPr sz="1300">
                <a:solidFill>
                  <a:schemeClr val="tx1"/>
                </a:solidFill>
                <a:latin typeface="Arial" pitchFamily="34" charset="0"/>
              </a:defRPr>
            </a:lvl5pPr>
            <a:lvl6pPr marL="2478028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6pPr>
            <a:lvl7pPr marL="2900069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7pPr>
            <a:lvl8pPr marL="3322110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8pPr>
            <a:lvl9pPr marL="3744152" indent="-227141" defTabSz="91442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C02BCB4-6B5B-493A-A997-6C5491848184}" type="slidenum">
              <a:rPr lang="fr-FR" altLang="fr-FR" sz="1200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fr-FR" altLang="fr-F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F2C79-A448-4995-96E9-8764F162C29A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54550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F0FF9-B41E-4776-BA22-70028A815D50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228775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09E86-FF75-4271-925A-63A99721F519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300992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D322A-2794-41C3-81CD-271A0EA77DA3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26590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B2110-C415-4C79-B042-ED117BB71CD7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34748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CD52E-D8C8-4D6E-A0F1-249E2366CAA7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79525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81A79-43BF-4BBC-9B31-780F8A511168}" type="slidenum">
              <a:rPr lang="fr-FR" altLang="fr-FR" smtClean="0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alt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050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CE0AD-48CD-4E26-8D86-4AC229BC31D6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44352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1C66D-8D6A-482A-8B7E-33A29F4700A0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72835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6647E-98F7-4074-BF33-247F36F5D93C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43421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C0D05-6DAF-4D27-9FBC-3A7DD7A9C5E7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1070352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B6754-C698-4504-BCF2-4106A42313E7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3881929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0AD79-E626-4F6E-A9E3-59202BA27A20}" type="slidenum">
              <a:rPr lang="fr-FR" alt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r>
              <a:rPr lang="fr-FR" altLang="fr-FR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279794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illonsJaunes(150dpi)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8800"/>
            <a:ext cx="91440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E561216-988A-4484-8DE6-7FBC7715680E}" type="slidenum">
              <a:rPr lang="fr-FR" altLang="fr-FR" sz="140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altLang="fr-FR" sz="1400">
                <a:solidFill>
                  <a:srgbClr val="000000"/>
                </a:solidFill>
              </a:rPr>
              <a:t>1/1</a:t>
            </a:r>
          </a:p>
        </p:txBody>
      </p:sp>
    </p:spTree>
    <p:extLst>
      <p:ext uri="{BB962C8B-B14F-4D97-AF65-F5344CB8AC3E}">
        <p14:creationId xmlns:p14="http://schemas.microsoft.com/office/powerpoint/2010/main" val="361477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0.pn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7950" y="1980129"/>
            <a:ext cx="8712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3200" b="1" dirty="0" smtClean="0">
                <a:solidFill>
                  <a:srgbClr val="000000"/>
                </a:solidFill>
              </a:rPr>
              <a:t>PROJET GEMAHA</a:t>
            </a:r>
            <a:endParaRPr lang="fr-FR" altLang="fr-FR" sz="2800" b="1" dirty="0">
              <a:solidFill>
                <a:srgbClr val="000000"/>
              </a:solidFill>
            </a:endParaRPr>
          </a:p>
        </p:txBody>
      </p:sp>
      <p:pic>
        <p:nvPicPr>
          <p:cNvPr id="20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312639"/>
            <a:ext cx="19272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1682" y="620688"/>
            <a:ext cx="1678310" cy="59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D:\Mes donnees\LBE\Actionsencours\GEMAHA\PROJET\partenaires\ADER\Logo ADER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436" y="260648"/>
            <a:ext cx="1351740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D:\Mes donnees\LBE\Actionsencours\GEMAHA\PROJET\partenaires\ESSA\LOGO AGRO_GEMAH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7858"/>
            <a:ext cx="1224136" cy="1388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Mes donnees\LBE\Actionsencours\GEMAHA\PROJET\partenaires\Cirad\logo MADAGASCAR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17313"/>
            <a:ext cx="936103" cy="88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19672" y="3707682"/>
            <a:ext cx="523832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fr-FR" b="1" dirty="0" smtClean="0">
                <a:effectLst/>
                <a:latin typeface="Arial"/>
                <a:ea typeface="Calibri"/>
                <a:cs typeface="Times New Roman"/>
              </a:rPr>
              <a:t>Génération d’électricité rurale à partir de </a:t>
            </a:r>
            <a:r>
              <a:rPr lang="fr-FR" b="1" i="1" dirty="0" err="1" smtClean="0">
                <a:effectLst/>
                <a:latin typeface="Arial"/>
                <a:ea typeface="Calibri"/>
                <a:cs typeface="Times New Roman"/>
              </a:rPr>
              <a:t>Jatropha</a:t>
            </a:r>
            <a:r>
              <a:rPr lang="fr-FR" b="1" i="1" dirty="0" smtClean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fr-FR" b="1" i="1" dirty="0" err="1" smtClean="0">
                <a:effectLst/>
                <a:latin typeface="Arial"/>
                <a:ea typeface="Calibri"/>
                <a:cs typeface="Times New Roman"/>
              </a:rPr>
              <a:t>mahafalensis</a:t>
            </a:r>
            <a:r>
              <a:rPr lang="fr-FR" b="1" i="1" dirty="0" smtClean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fr-FR" b="1" dirty="0" smtClean="0">
                <a:effectLst/>
                <a:latin typeface="Arial"/>
                <a:ea typeface="Calibri"/>
                <a:cs typeface="Times New Roman"/>
              </a:rPr>
              <a:t>au Sud de Madagascar</a:t>
            </a:r>
            <a:endParaRPr lang="fr-FR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Image 13" descr="C:\Users\vaitilin\AppData\Local\Temp\COI Logo - Jpeg Landscape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97" y="5805264"/>
            <a:ext cx="201739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 descr="C:\Users\vaitilin\AppData\Local\Temp\energies_logo-01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71" y="5689694"/>
            <a:ext cx="1446530" cy="1029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C:\Users\vaitilin\AppData\Local\Temp\UE_high - copie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808" y="5917976"/>
            <a:ext cx="1905000" cy="688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/>
          <p:cNvSpPr txBox="1"/>
          <p:nvPr/>
        </p:nvSpPr>
        <p:spPr>
          <a:xfrm>
            <a:off x="787697" y="4366845"/>
            <a:ext cx="6736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 </a:t>
            </a:r>
            <a:r>
              <a:rPr lang="fr-FR" dirty="0"/>
              <a:t>Sur un financement de la COI à travers son programme </a:t>
            </a:r>
            <a:r>
              <a:rPr lang="fr-FR" i="1" dirty="0"/>
              <a:t>Energies </a:t>
            </a:r>
            <a:r>
              <a:rPr lang="fr-FR" dirty="0"/>
              <a:t>financé par l'Union européenne </a:t>
            </a:r>
          </a:p>
        </p:txBody>
      </p:sp>
      <p:pic>
        <p:nvPicPr>
          <p:cNvPr id="21506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075" y="2492896"/>
            <a:ext cx="1484973" cy="117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7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332656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ea typeface="Times New Roman"/>
              </a:rPr>
              <a:t> </a:t>
            </a:r>
            <a:endParaRPr lang="fr-FR" sz="1400" dirty="0" smtClean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1400" b="1" dirty="0" smtClean="0">
                <a:ea typeface="Times New Roman"/>
              </a:rPr>
              <a:t>Référence : EUROPEAID/137090/ID/ACT/RSO </a:t>
            </a:r>
          </a:p>
          <a:p>
            <a:pPr algn="ctr">
              <a:spcAft>
                <a:spcPts val="0"/>
              </a:spcAft>
            </a:pPr>
            <a:r>
              <a:rPr lang="fr-FR" sz="1400" b="1" dirty="0" smtClean="0">
                <a:ea typeface="Times New Roman"/>
              </a:rPr>
              <a:t>Programme </a:t>
            </a:r>
            <a:r>
              <a:rPr lang="fr-FR" sz="1400" b="1" dirty="0">
                <a:ea typeface="Times New Roman"/>
              </a:rPr>
              <a:t>de Développement des Énergies Renouvelables et d'Amélioration de l'Efficacité Énergétique dans les États Membres de la Commission de l’Océan Indien (COI</a:t>
            </a:r>
            <a:r>
              <a:rPr lang="fr-FR" sz="1400" b="1" dirty="0" smtClean="0">
                <a:ea typeface="Times New Roman"/>
              </a:rPr>
              <a:t>) </a:t>
            </a:r>
            <a:r>
              <a:rPr lang="fr-FR" sz="1400" b="1" i="1" dirty="0">
                <a:ea typeface="Times New Roman"/>
              </a:rPr>
              <a:t>("ENERGIES")</a:t>
            </a:r>
            <a:endParaRPr lang="fr-FR" sz="1400" dirty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1400" b="1" dirty="0">
                <a:ea typeface="Times New Roman"/>
              </a:rPr>
              <a:t> </a:t>
            </a:r>
            <a:endParaRPr lang="fr-FR" sz="1400" dirty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1400" b="1" dirty="0" smtClean="0">
                <a:ea typeface="Times New Roman"/>
              </a:rPr>
              <a:t>Commission de l’Océan Indien (COI) – Programme COI-ENERGIES, Blue Tower, 4</a:t>
            </a:r>
            <a:r>
              <a:rPr lang="fr-FR" sz="1400" b="1" baseline="30000" dirty="0" smtClean="0">
                <a:ea typeface="Times New Roman"/>
              </a:rPr>
              <a:t>ème</a:t>
            </a:r>
            <a:r>
              <a:rPr lang="fr-FR" sz="1400" b="1" dirty="0" smtClean="0">
                <a:ea typeface="Times New Roman"/>
              </a:rPr>
              <a:t> étage , rue de l’Institut, Ebène, République de Maurice</a:t>
            </a:r>
            <a:endParaRPr lang="fr-FR" sz="1400" dirty="0" smtClean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1400" b="1" dirty="0" smtClean="0">
                <a:ea typeface="Times New Roman"/>
              </a:rPr>
              <a:t> </a:t>
            </a:r>
            <a:endParaRPr lang="fr-FR" sz="1400" dirty="0" smtClean="0"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fr-FR" sz="1400" b="1" dirty="0"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fr-FR" sz="1400" b="1" dirty="0" smtClean="0">
                <a:ea typeface="Times New Roman"/>
              </a:rPr>
              <a:t>Demande N° 017- « Projet GEMAHA- Génération d’électricité rurale à partir de </a:t>
            </a:r>
            <a:r>
              <a:rPr lang="fr-FR" sz="1400" b="1" dirty="0" err="1" smtClean="0">
                <a:ea typeface="Times New Roman"/>
              </a:rPr>
              <a:t>jatropha</a:t>
            </a:r>
            <a:r>
              <a:rPr lang="fr-FR" sz="1400" b="1" dirty="0" smtClean="0">
                <a:ea typeface="Times New Roman"/>
              </a:rPr>
              <a:t> </a:t>
            </a:r>
            <a:r>
              <a:rPr lang="fr-FR" sz="1400" b="1" dirty="0" err="1" smtClean="0">
                <a:ea typeface="Times New Roman"/>
              </a:rPr>
              <a:t>mahafalensis</a:t>
            </a:r>
            <a:r>
              <a:rPr lang="fr-FR" sz="1400" b="1" dirty="0" smtClean="0">
                <a:ea typeface="Times New Roman"/>
              </a:rPr>
              <a:t> au sud de Madagascar »</a:t>
            </a:r>
          </a:p>
          <a:p>
            <a:pPr algn="ctr">
              <a:spcAft>
                <a:spcPts val="0"/>
              </a:spcAft>
            </a:pPr>
            <a:endParaRPr lang="fr-FR" b="1" dirty="0">
              <a:ea typeface="Times New Roman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9552" y="3861048"/>
            <a:ext cx="81064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Bénéficiaires </a:t>
            </a:r>
            <a:r>
              <a:rPr lang="fr-FR" b="1" u="sng" dirty="0"/>
              <a:t>et cibles</a:t>
            </a:r>
            <a:r>
              <a:rPr lang="fr-FR" dirty="0"/>
              <a:t> : </a:t>
            </a:r>
            <a:r>
              <a:rPr lang="fr-FR" dirty="0" smtClean="0"/>
              <a:t>population </a:t>
            </a:r>
            <a:r>
              <a:rPr lang="fr-FR" dirty="0"/>
              <a:t>locale, paysans cueilleurs de graines, </a:t>
            </a:r>
            <a:r>
              <a:rPr lang="fr-FR" dirty="0" smtClean="0"/>
              <a:t>JIRAMA</a:t>
            </a:r>
            <a:endParaRPr lang="fr-FR" dirty="0"/>
          </a:p>
          <a:p>
            <a:r>
              <a:rPr lang="fr-FR" b="1" u="sng" dirty="0"/>
              <a:t>Résultats estimés</a:t>
            </a:r>
            <a:r>
              <a:rPr lang="fr-BE" dirty="0"/>
              <a:t> : Autonomie en électricité des villages de l’</a:t>
            </a:r>
            <a:r>
              <a:rPr lang="fr-BE" dirty="0" err="1"/>
              <a:t>Androy</a:t>
            </a:r>
            <a:endParaRPr lang="fr-FR" dirty="0"/>
          </a:p>
          <a:p>
            <a:r>
              <a:rPr lang="fr-FR" b="1" u="sng" dirty="0"/>
              <a:t>Zones d’intervention :</a:t>
            </a:r>
            <a:r>
              <a:rPr lang="fr-FR" dirty="0"/>
              <a:t> districts de </a:t>
            </a:r>
            <a:r>
              <a:rPr lang="fr-FR" dirty="0" err="1"/>
              <a:t>Tsihombe</a:t>
            </a:r>
            <a:r>
              <a:rPr lang="fr-FR" dirty="0"/>
              <a:t> et d'</a:t>
            </a:r>
            <a:r>
              <a:rPr lang="fr-FR" dirty="0" err="1"/>
              <a:t>Ambovombe</a:t>
            </a:r>
            <a:r>
              <a:rPr lang="fr-FR" dirty="0"/>
              <a:t>, zone </a:t>
            </a:r>
            <a:r>
              <a:rPr lang="fr-FR" dirty="0" err="1"/>
              <a:t>Mahafaly</a:t>
            </a:r>
            <a:r>
              <a:rPr lang="fr-FR" dirty="0"/>
              <a:t> (cueillette des graines)</a:t>
            </a:r>
          </a:p>
          <a:p>
            <a:r>
              <a:rPr lang="fr-FR" b="1" u="sng" dirty="0"/>
              <a:t>Durée</a:t>
            </a:r>
            <a:r>
              <a:rPr lang="fr-FR" dirty="0"/>
              <a:t> : 24 mois (démarrage </a:t>
            </a:r>
            <a:r>
              <a:rPr lang="fr-FR" dirty="0" smtClean="0"/>
              <a:t>: juin 2017, fin : juin 2019)</a:t>
            </a:r>
            <a:endParaRPr lang="fr-FR" dirty="0"/>
          </a:p>
          <a:p>
            <a:r>
              <a:rPr lang="fr-FR" b="1" u="sng" dirty="0"/>
              <a:t>Cout total du Projet </a:t>
            </a:r>
            <a:r>
              <a:rPr lang="fr-FR" dirty="0"/>
              <a:t>: 330 000 </a:t>
            </a:r>
            <a:r>
              <a:rPr lang="fr-FR" dirty="0" err="1" smtClean="0"/>
              <a:t>Eur</a:t>
            </a:r>
            <a:r>
              <a:rPr lang="fr-FR" dirty="0"/>
              <a:t>.</a:t>
            </a:r>
            <a:r>
              <a:rPr lang="fr-FR" dirty="0" smtClean="0"/>
              <a:t> Financement </a:t>
            </a:r>
            <a:r>
              <a:rPr lang="fr-FR" dirty="0"/>
              <a:t>COI : 165 000 </a:t>
            </a:r>
            <a:r>
              <a:rPr lang="fr-FR" dirty="0" err="1"/>
              <a:t>Eur</a:t>
            </a:r>
            <a:r>
              <a:rPr lang="fr-FR" dirty="0"/>
              <a:t>, contribution des partenaires : 165 000 </a:t>
            </a:r>
            <a:r>
              <a:rPr lang="fr-FR" dirty="0" err="1" smtClean="0"/>
              <a:t>Eur</a:t>
            </a:r>
            <a:r>
              <a:rPr lang="fr-FR" dirty="0" smtClean="0"/>
              <a:t>,</a:t>
            </a:r>
            <a:endParaRPr lang="fr-FR" dirty="0"/>
          </a:p>
          <a:p>
            <a:endParaRPr lang="fr-FR" dirty="0"/>
          </a:p>
        </p:txBody>
      </p:sp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20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PARTENAIRES</a:t>
            </a:r>
            <a:r>
              <a:rPr lang="fr-FR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456528"/>
              </p:ext>
            </p:extLst>
          </p:nvPr>
        </p:nvGraphicFramePr>
        <p:xfrm>
          <a:off x="899592" y="1412776"/>
          <a:ext cx="7272808" cy="3533322"/>
        </p:xfrm>
        <a:graphic>
          <a:graphicData uri="http://schemas.openxmlformats.org/drawingml/2006/table">
            <a:tbl>
              <a:tblPr/>
              <a:tblGrid>
                <a:gridCol w="2716129"/>
                <a:gridCol w="4556679"/>
              </a:tblGrid>
              <a:tr h="4838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 dirty="0">
                          <a:effectLst/>
                          <a:latin typeface="Times New Roman"/>
                          <a:ea typeface="Times New Roman"/>
                        </a:rPr>
                        <a:t>Demandeur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 dirty="0" smtClean="0">
                          <a:effectLst/>
                          <a:latin typeface="Times New Roman"/>
                          <a:ea typeface="Times New Roman"/>
                        </a:rPr>
                        <a:t>CIRAD, </a:t>
                      </a:r>
                      <a:r>
                        <a:rPr lang="fr-BE" sz="1600" b="1" dirty="0">
                          <a:effectLst/>
                          <a:latin typeface="Times New Roman"/>
                          <a:ea typeface="Times New Roman"/>
                        </a:rPr>
                        <a:t>Etablissement Public Industriel et Commercial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8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>
                          <a:effectLst/>
                          <a:latin typeface="Times New Roman"/>
                          <a:ea typeface="Times New Roman"/>
                        </a:rPr>
                        <a:t>Codemandeur</a:t>
                      </a:r>
                      <a:endParaRPr lang="fr-FR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</a:rPr>
                        <a:t>PHILEOL, SARL, malgache créée en 2008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2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FR" sz="1600" b="1">
                          <a:effectLst/>
                          <a:latin typeface="Times New Roman"/>
                          <a:ea typeface="Times New Roman"/>
                        </a:rPr>
                        <a:t>Codemandeur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 dirty="0">
                          <a:effectLst/>
                          <a:latin typeface="Times New Roman"/>
                          <a:ea typeface="Times New Roman"/>
                        </a:rPr>
                        <a:t>ADER – Agence de Développement de l’Electricité Rurale – Agence du Ministère de l’Energie créée en 2002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2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>
                          <a:effectLst/>
                          <a:latin typeface="Times New Roman"/>
                          <a:ea typeface="Times New Roman"/>
                        </a:rPr>
                        <a:t>Codemandeur</a:t>
                      </a:r>
                      <a:endParaRPr lang="fr-FR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700"/>
                        </a:spcBef>
                        <a:spcAft>
                          <a:spcPts val="700"/>
                        </a:spcAft>
                        <a:tabLst>
                          <a:tab pos="-457200" algn="l"/>
                        </a:tabLst>
                      </a:pPr>
                      <a:r>
                        <a:rPr lang="fr-BE" sz="1600" b="1" dirty="0">
                          <a:effectLst/>
                          <a:latin typeface="Times New Roman"/>
                          <a:ea typeface="Times New Roman"/>
                        </a:rPr>
                        <a:t>ESSA-UA, Ecole Supérieure des Sciences Agronomiques – Université d’Antananarivo, créée le 1/3/1963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2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RAPPEL DES OBJECTIFS 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72084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b="1" dirty="0">
                <a:latin typeface="Calibri" panose="020F0502020204030204" pitchFamily="34" charset="0"/>
              </a:rPr>
              <a:t>L’objectif spécifique principal </a:t>
            </a:r>
            <a:r>
              <a:rPr lang="fr-BE" dirty="0">
                <a:latin typeface="Calibri" panose="020F0502020204030204" pitchFamily="34" charset="0"/>
              </a:rPr>
              <a:t>de ce projet est de tester et disséminer la génération d’électricité renouvelable grâce à une ressource locale existante et génératrice de croissance économique, le </a:t>
            </a:r>
            <a:r>
              <a:rPr lang="fr-BE" dirty="0" err="1">
                <a:latin typeface="Calibri" panose="020F0502020204030204" pitchFamily="34" charset="0"/>
              </a:rPr>
              <a:t>Jatropha</a:t>
            </a:r>
            <a:r>
              <a:rPr lang="fr-BE" dirty="0">
                <a:latin typeface="Calibri" panose="020F0502020204030204" pitchFamily="34" charset="0"/>
              </a:rPr>
              <a:t> </a:t>
            </a:r>
            <a:r>
              <a:rPr lang="fr-BE" dirty="0" err="1">
                <a:latin typeface="Calibri" panose="020F0502020204030204" pitchFamily="34" charset="0"/>
              </a:rPr>
              <a:t>Mahafalensis</a:t>
            </a:r>
            <a:r>
              <a:rPr lang="fr-BE" dirty="0">
                <a:latin typeface="Calibri" panose="020F0502020204030204" pitchFamily="34" charset="0"/>
              </a:rPr>
              <a:t> dont </a:t>
            </a:r>
            <a:r>
              <a:rPr lang="fr-BE" b="1" dirty="0">
                <a:solidFill>
                  <a:schemeClr val="accent2"/>
                </a:solidFill>
                <a:latin typeface="Calibri" panose="020F0502020204030204" pitchFamily="34" charset="0"/>
              </a:rPr>
              <a:t>l’huile peut être utilisée comme biocarburant </a:t>
            </a:r>
            <a:r>
              <a:rPr lang="fr-BE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local en remplacement du gazole. </a:t>
            </a:r>
          </a:p>
          <a:p>
            <a:pPr algn="just"/>
            <a:endParaRPr lang="fr-BE" b="1" dirty="0"/>
          </a:p>
          <a:p>
            <a:pPr algn="just"/>
            <a:endParaRPr lang="fr-BE" b="1" dirty="0" smtClean="0"/>
          </a:p>
          <a:p>
            <a:pPr algn="just"/>
            <a:endParaRPr lang="fr-BE" b="1" dirty="0" smtClean="0"/>
          </a:p>
          <a:p>
            <a:endParaRPr lang="fr-BE" b="1" dirty="0"/>
          </a:p>
          <a:p>
            <a:pPr algn="just"/>
            <a:r>
              <a:rPr lang="fr-BE" b="1" dirty="0" smtClean="0">
                <a:latin typeface="Calibri" panose="020F0502020204030204" pitchFamily="34" charset="0"/>
              </a:rPr>
              <a:t>Le </a:t>
            </a:r>
            <a:r>
              <a:rPr lang="fr-BE" b="1" dirty="0">
                <a:latin typeface="Calibri" panose="020F0502020204030204" pitchFamily="34" charset="0"/>
              </a:rPr>
              <a:t>second objectif spécifique </a:t>
            </a:r>
            <a:r>
              <a:rPr lang="fr-BE" dirty="0">
                <a:latin typeface="Calibri" panose="020F0502020204030204" pitchFamily="34" charset="0"/>
              </a:rPr>
              <a:t>est étroitement associé au premier car le </a:t>
            </a:r>
            <a:r>
              <a:rPr lang="fr-BE" b="1" dirty="0">
                <a:solidFill>
                  <a:schemeClr val="accent2"/>
                </a:solidFill>
                <a:latin typeface="Calibri" panose="020F0502020204030204" pitchFamily="34" charset="0"/>
              </a:rPr>
              <a:t>tourteau</a:t>
            </a:r>
            <a:r>
              <a:rPr lang="fr-BE" dirty="0">
                <a:latin typeface="Calibri" panose="020F0502020204030204" pitchFamily="34" charset="0"/>
              </a:rPr>
              <a:t> produit lors de l’extraction de l’huile pourrait être valorisé comme </a:t>
            </a:r>
            <a:r>
              <a:rPr lang="fr-BE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amendement organique</a:t>
            </a:r>
            <a:r>
              <a:rPr lang="fr-BE" b="1" dirty="0">
                <a:solidFill>
                  <a:schemeClr val="accent2"/>
                </a:solidFill>
                <a:latin typeface="Calibri" panose="020F0502020204030204" pitchFamily="34" charset="0"/>
              </a:rPr>
              <a:t>, ou </a:t>
            </a:r>
            <a:r>
              <a:rPr lang="fr-BE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pour l’alimentation animale</a:t>
            </a:r>
            <a:r>
              <a:rPr lang="fr-BE" b="1" dirty="0">
                <a:solidFill>
                  <a:schemeClr val="accent2"/>
                </a:solidFill>
                <a:latin typeface="Calibri" panose="020F0502020204030204" pitchFamily="34" charset="0"/>
              </a:rPr>
              <a:t> ou encore </a:t>
            </a:r>
            <a:r>
              <a:rPr lang="fr-BE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comme combustible domestique</a:t>
            </a:r>
            <a:r>
              <a:rPr lang="fr-BE" b="1" dirty="0">
                <a:solidFill>
                  <a:schemeClr val="accent2"/>
                </a:solidFill>
                <a:latin typeface="Calibri" panose="020F0502020204030204" pitchFamily="34" charset="0"/>
              </a:rPr>
              <a:t>.</a:t>
            </a:r>
            <a:endParaRPr lang="fr-FR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79512" y="558924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3 TONNES DE GRAINES</a:t>
            </a:r>
            <a:r>
              <a:rPr lang="fr-FR" dirty="0" smtClean="0"/>
              <a:t>      </a:t>
            </a:r>
            <a:endParaRPr lang="fr-FR" dirty="0"/>
          </a:p>
        </p:txBody>
      </p:sp>
      <p:sp>
        <p:nvSpPr>
          <p:cNvPr id="9" name="Flèche droite 8"/>
          <p:cNvSpPr/>
          <p:nvPr/>
        </p:nvSpPr>
        <p:spPr bwMode="auto">
          <a:xfrm>
            <a:off x="2915816" y="5692606"/>
            <a:ext cx="612068" cy="18466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07904" y="5589240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1 TONNE D’HUILE +  2 TONNES DE TOURTEAUX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979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369043"/>
              </p:ext>
            </p:extLst>
          </p:nvPr>
        </p:nvGraphicFramePr>
        <p:xfrm>
          <a:off x="1043608" y="1412776"/>
          <a:ext cx="6624734" cy="4653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9231"/>
                <a:gridCol w="512903"/>
                <a:gridCol w="573708"/>
                <a:gridCol w="573708"/>
                <a:gridCol w="573708"/>
                <a:gridCol w="573708"/>
                <a:gridCol w="573708"/>
                <a:gridCol w="794060"/>
              </a:tblGrid>
              <a:tr h="234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Wp1 : coordination du projet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R1 Le projet est correctement géré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04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Wp2 : production d’huile carburant de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mahafalensis</a:t>
                      </a:r>
                      <a:r>
                        <a:rPr lang="fr-FR" sz="1400" dirty="0">
                          <a:effectLst/>
                        </a:rPr>
                        <a:t> et de tourteaux.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sym typeface="Wingdings"/>
                        </a:rPr>
                        <a:t>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R2 De l’huile carburant de qualité et des tourteaux sont produits  en quantité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9398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Wp3 : valorisation des tourteaux de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mahafalensis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sym typeface="Wingdings"/>
                        </a:rPr>
                        <a:t>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R3 Des voies de valorisation des tourteaux sont caractérisées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098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Wp4 : production d’électricité à partir d’huile de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mahafalensis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sym typeface="Wingdings"/>
                        </a:rPr>
                        <a:t>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R4 De l’électricité est produite à partir de l’huile de jatropha mahafalensis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R4 De l’électricité est distribuée en réseau à partir de l’huile de jatropha mahafalensis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74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Wp5 : Validation du concept technologique et études socioéconomiques et environnementales.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sym typeface="Wingdings"/>
                        </a:rPr>
                        <a:t>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R5  L’Etude de filière est réalisée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5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955207"/>
              </p:ext>
            </p:extLst>
          </p:nvPr>
        </p:nvGraphicFramePr>
        <p:xfrm>
          <a:off x="971600" y="1628799"/>
          <a:ext cx="7200800" cy="4248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9746"/>
                <a:gridCol w="2400527"/>
                <a:gridCol w="2400527"/>
              </a:tblGrid>
              <a:tr h="252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Valeur cible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 Réalisation en octobre 2018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1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Objectif spécifique n°1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Développer une nouvelle filière de production d’électricité rurale à partir du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Mahafalensis</a:t>
                      </a:r>
                      <a:r>
                        <a:rPr lang="fr-FR" sz="1400" dirty="0">
                          <a:effectLst/>
                        </a:rPr>
                        <a:t> dans le sud de Madagascar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200 T d’huile produites au bout de 2 ans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 T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Objectif spécifique n°2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Valoriser les tourteaux de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400 T de tourteaux valorisables en tant que fertilisant et/ou aliments de bétail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40 T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1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Communication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effectLst/>
                        </a:rPr>
                        <a:t>Tàches</a:t>
                      </a:r>
                      <a:r>
                        <a:rPr lang="fr-FR" sz="1400" dirty="0">
                          <a:effectLst/>
                        </a:rPr>
                        <a:t> A1.1 et A1.3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 Réunion de lancement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 comités de pilotage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 journées groupes cible et bénéficiaires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 inauguration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 atelier final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 Réunion de lancement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 journée groupes cible et bénéficiaires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83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276003"/>
              </p:ext>
            </p:extLst>
          </p:nvPr>
        </p:nvGraphicFramePr>
        <p:xfrm>
          <a:off x="971600" y="1628799"/>
          <a:ext cx="7056782" cy="4490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3765"/>
                <a:gridCol w="1764339"/>
                <a:gridCol w="1764339"/>
                <a:gridCol w="1764339"/>
              </a:tblGrid>
              <a:tr h="39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Valeur cible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 Réalisation en octobre 2018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Solution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apportée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27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Objectif spécifique n°1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Développer une nouvelle filière de production d’électricité rurale à partir du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fr-FR" sz="1400" dirty="0" err="1">
                          <a:effectLst/>
                        </a:rPr>
                        <a:t>Mahafalensis</a:t>
                      </a:r>
                      <a:r>
                        <a:rPr lang="fr-FR" sz="1400" dirty="0">
                          <a:effectLst/>
                        </a:rPr>
                        <a:t> dans le sud de Madagascar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200 T d’huile produites au bout de 2 ans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 </a:t>
                      </a:r>
                      <a:r>
                        <a:rPr lang="fr-FR" sz="1400" dirty="0" smtClean="0">
                          <a:effectLst/>
                        </a:rPr>
                        <a:t>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  <a:endParaRPr lang="fr-FR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Faiblesse due à petite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récolte (sécheresse 2017)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Nouvelle valeur cible 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 T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0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Objectif spécifique n°2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Valoriser les tourteaux de </a:t>
                      </a:r>
                      <a:r>
                        <a:rPr lang="fr-FR" sz="1400" dirty="0" err="1">
                          <a:effectLst/>
                        </a:rPr>
                        <a:t>jatropha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400 T de tourteaux valorisables en tant que fertilisant et/ou aliments de bétail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40 </a:t>
                      </a:r>
                      <a:r>
                        <a:rPr lang="fr-FR" sz="1400" dirty="0" smtClean="0">
                          <a:effectLst/>
                        </a:rPr>
                        <a:t>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Faiblesse due à petite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récolte (sécheresse 2017)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Nouvelle valeur cible 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 T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3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476715"/>
              </p:ext>
            </p:extLst>
          </p:nvPr>
        </p:nvGraphicFramePr>
        <p:xfrm>
          <a:off x="1115615" y="1484784"/>
          <a:ext cx="6768753" cy="4913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5761"/>
                <a:gridCol w="2256496"/>
                <a:gridCol w="2256496"/>
              </a:tblGrid>
              <a:tr h="213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Activité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cible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 Réalisation en octobre 2018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A2.1 augmentation de la capacité de collecte de </a:t>
                      </a:r>
                      <a:r>
                        <a:rPr lang="fr-FR" sz="1200" dirty="0" err="1">
                          <a:effectLst/>
                        </a:rPr>
                        <a:t>jatropha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 magasins de stockage de graines supplémentaires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6 magasins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8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A3.1 caractérisation et analyses des tourteaux et des plantes et légumes amendés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A3.2  Détermination, au laboratoire, du potentiel agronomique des tourteaux de </a:t>
                      </a:r>
                      <a:r>
                        <a:rPr lang="fr-FR" sz="1200" dirty="0" err="1">
                          <a:effectLst/>
                        </a:rPr>
                        <a:t>jatropha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effectLst/>
                        </a:rPr>
                        <a:t>mahafalensis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pas débutée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A3.4 valorisation des tourteaux en alimentation de poulets (R3)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 analyses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pas débutée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A3.5 étude et expérimentation de la valorisation des tourteaux comme combustible domestique (R3)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08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166792"/>
              </p:ext>
            </p:extLst>
          </p:nvPr>
        </p:nvGraphicFramePr>
        <p:xfrm>
          <a:off x="1115615" y="1484784"/>
          <a:ext cx="6768753" cy="4696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775"/>
                <a:gridCol w="1692326"/>
                <a:gridCol w="1692326"/>
                <a:gridCol w="1692326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Activité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cible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 Réalisation en octobre 2018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Solution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apportée</a:t>
                      </a:r>
                      <a:endParaRPr lang="fr-FR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8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A3.1 caractérisation et analyses des tourteaux et des plantes et légumes amendés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A3.2  Détermination, au laboratoire, du potentiel agronomique des tourteaux de </a:t>
                      </a:r>
                      <a:r>
                        <a:rPr lang="fr-FR" sz="1200" dirty="0" err="1">
                          <a:effectLst/>
                        </a:rPr>
                        <a:t>jatropha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effectLst/>
                        </a:rPr>
                        <a:t>mahafalensis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pas débutée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Pb. </a:t>
                      </a:r>
                      <a:r>
                        <a:rPr lang="fr-FR" sz="14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Infracstructure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labo ESSA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Analyses par </a:t>
                      </a:r>
                      <a:r>
                        <a:rPr lang="fr-FR" sz="14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Cirad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?</a:t>
                      </a:r>
                      <a:endParaRPr lang="fr-FR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A3.4 valorisation des tourteaux en alimentation de poulets (R3)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 analyses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r>
                        <a:rPr lang="fr-FR" sz="1400" dirty="0" smtClean="0">
                          <a:effectLst/>
                        </a:rPr>
                        <a:t>pas débutée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Pb. </a:t>
                      </a:r>
                      <a:r>
                        <a:rPr lang="fr-FR" sz="14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Infracstructure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labo ESSA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Analyses par </a:t>
                      </a:r>
                      <a:r>
                        <a:rPr lang="fr-FR" sz="14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Cirad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?</a:t>
                      </a:r>
                      <a:endParaRPr lang="fr-FR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A3.5 étude et expérimentation de la valorisation des tourteaux comme combustible domestique (R3)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 analyses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93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618367"/>
              </p:ext>
            </p:extLst>
          </p:nvPr>
        </p:nvGraphicFramePr>
        <p:xfrm>
          <a:off x="1187623" y="1268760"/>
          <a:ext cx="6624737" cy="548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7767"/>
                <a:gridCol w="2208485"/>
                <a:gridCol w="2208485"/>
              </a:tblGrid>
              <a:tr h="198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Activité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cible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 Réalisation en octobre 2018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993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A4.1 production d’électricité en autonomie énergétique à partir d’huile de </a:t>
                      </a:r>
                      <a:r>
                        <a:rPr lang="fr-FR" sz="1200" dirty="0" err="1">
                          <a:effectLst/>
                        </a:rPr>
                        <a:t>jatropha</a:t>
                      </a:r>
                      <a:r>
                        <a:rPr lang="fr-FR" sz="1200" dirty="0">
                          <a:effectLst/>
                        </a:rPr>
                        <a:t> dans l’entreprise </a:t>
                      </a:r>
                      <a:r>
                        <a:rPr lang="fr-FR" sz="1200" dirty="0" err="1">
                          <a:effectLst/>
                        </a:rPr>
                        <a:t>PhileoL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Groupe électrogène </a:t>
                      </a:r>
                      <a:r>
                        <a:rPr lang="fr-FR" sz="1200" dirty="0" err="1">
                          <a:effectLst/>
                        </a:rPr>
                        <a:t>autoconsommant</a:t>
                      </a:r>
                      <a:r>
                        <a:rPr lang="fr-FR" sz="1200" dirty="0">
                          <a:effectLst/>
                        </a:rPr>
                        <a:t> l’huile produite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Groupe en production depuis </a:t>
                      </a:r>
                      <a:r>
                        <a:rPr lang="fr-FR" sz="1200" dirty="0" smtClean="0">
                          <a:effectLst/>
                        </a:rPr>
                        <a:t>juillet 2018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A4.2 transfert de technologie vers l’opérateur d’électricité de </a:t>
                      </a:r>
                      <a:r>
                        <a:rPr lang="fr-FR" sz="1200" dirty="0" err="1">
                          <a:effectLst/>
                        </a:rPr>
                        <a:t>Tsihombe</a:t>
                      </a:r>
                      <a:r>
                        <a:rPr lang="fr-FR" sz="1200" dirty="0">
                          <a:effectLst/>
                        </a:rPr>
                        <a:t> et </a:t>
                      </a:r>
                      <a:r>
                        <a:rPr lang="fr-FR" sz="1200" dirty="0" err="1">
                          <a:effectLst/>
                        </a:rPr>
                        <a:t>Ambovombé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 cours (si les résultats de l’activité A4.1 sont concluants)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A4.3 production d’électricité réseau à </a:t>
                      </a:r>
                      <a:r>
                        <a:rPr lang="fr-FR" sz="1200" dirty="0" err="1">
                          <a:effectLst/>
                        </a:rPr>
                        <a:t>Tsihombe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 groupe électrogène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A4.4 production d’électricité réseau à </a:t>
                      </a:r>
                      <a:r>
                        <a:rPr lang="fr-FR" sz="1200" dirty="0" err="1">
                          <a:effectLst/>
                        </a:rPr>
                        <a:t>Ambovombé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 groupe électrogène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794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A5.1 Etablissement des performances énergétiques et des émissions à l’échappement des 3 groupes électrogènes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Mesures sur les 3 groupes électrogènes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Débutées sur 1 groupe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1192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A5.3 Analyse socio-économique de la filière </a:t>
                      </a:r>
                      <a:r>
                        <a:rPr lang="fr-FR" sz="1200" dirty="0" err="1">
                          <a:effectLst/>
                        </a:rPr>
                        <a:t>jatropha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effectLst/>
                        </a:rPr>
                        <a:t>mahafalensis</a:t>
                      </a:r>
                      <a:r>
                        <a:rPr lang="fr-FR" sz="1200" dirty="0">
                          <a:effectLst/>
                        </a:rPr>
                        <a:t> 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A5.4 Evaluation environnementale de la filière par ACV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Rapport Validation du concept technologique et études socioéconomiques et environnementales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Débutées </a:t>
                      </a:r>
                      <a:r>
                        <a:rPr lang="fr-FR" sz="1200" dirty="0">
                          <a:effectLst/>
                        </a:rPr>
                        <a:t>en août 2018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</a:tbl>
          </a:graphicData>
        </a:graphic>
      </p:graphicFrame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797217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Représentation globale des résultats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091209"/>
              </p:ext>
            </p:extLst>
          </p:nvPr>
        </p:nvGraphicFramePr>
        <p:xfrm>
          <a:off x="1187623" y="1268760"/>
          <a:ext cx="6624737" cy="4837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5780"/>
                <a:gridCol w="1656319"/>
                <a:gridCol w="1656319"/>
                <a:gridCol w="1656319"/>
              </a:tblGrid>
              <a:tr h="198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Activité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cible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 Réalisation en octobre 2018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Solution</a:t>
                      </a:r>
                      <a:r>
                        <a:rPr lang="fr-FR" sz="14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apportée</a:t>
                      </a:r>
                      <a:endParaRPr lang="fr-FR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A4.2 transfert de technologie vers l’opérateur d’électricité de </a:t>
                      </a:r>
                      <a:r>
                        <a:rPr lang="fr-FR" sz="1200" dirty="0" err="1">
                          <a:effectLst/>
                        </a:rPr>
                        <a:t>Tsihombe</a:t>
                      </a:r>
                      <a:r>
                        <a:rPr lang="fr-FR" sz="1200" dirty="0">
                          <a:effectLst/>
                        </a:rPr>
                        <a:t> et </a:t>
                      </a:r>
                      <a:r>
                        <a:rPr lang="fr-FR" sz="1200" dirty="0" err="1">
                          <a:effectLst/>
                        </a:rPr>
                        <a:t>Ambovombé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En cours (si les résultats de l’activité A4.1 sont concluants)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A4.3 production d’électricité réseau à </a:t>
                      </a:r>
                      <a:r>
                        <a:rPr lang="fr-FR" sz="1200" dirty="0" err="1">
                          <a:effectLst/>
                        </a:rPr>
                        <a:t>Tsihombe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 groupe électrogène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r>
                        <a:rPr lang="fr-FR" sz="1200" dirty="0" smtClean="0">
                          <a:effectLst/>
                        </a:rPr>
                        <a:t> pas débutée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Action avant fin décembre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5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A4.4 production d’électricité réseau à </a:t>
                      </a:r>
                      <a:r>
                        <a:rPr lang="fr-FR" sz="1200" dirty="0" err="1">
                          <a:effectLst/>
                        </a:rPr>
                        <a:t>Ambovombé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 groupe électrogène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r>
                        <a:rPr lang="fr-FR" sz="1200" dirty="0" smtClean="0">
                          <a:effectLst/>
                        </a:rPr>
                        <a:t> pas débutée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Défi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Action avant fin décembre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  <a:tr h="794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A5.1 Etablissement des performances énergétiques et des émissions à l’échappement des 3 groupes électrogènes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Mesures sur les 3 groupes électrogènes</a:t>
                      </a:r>
                      <a:endParaRPr lang="fr-FR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Débutées sur 1 groupe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401" marR="64401" marT="0" marB="0"/>
                </a:tc>
              </a:tr>
            </a:tbl>
          </a:graphicData>
        </a:graphic>
      </p:graphicFrame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8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47667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Plan d’action année 2</a:t>
            </a: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( 03/06/18 – 02/06/19)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537162"/>
              </p:ext>
            </p:extLst>
          </p:nvPr>
        </p:nvGraphicFramePr>
        <p:xfrm>
          <a:off x="1763688" y="980726"/>
          <a:ext cx="5328592" cy="5256586"/>
        </p:xfrm>
        <a:graphic>
          <a:graphicData uri="http://schemas.openxmlformats.org/drawingml/2006/table">
            <a:tbl>
              <a:tblPr/>
              <a:tblGrid>
                <a:gridCol w="909259"/>
                <a:gridCol w="98457"/>
                <a:gridCol w="333726"/>
                <a:gridCol w="333726"/>
                <a:gridCol w="333726"/>
                <a:gridCol w="211359"/>
                <a:gridCol w="271665"/>
                <a:gridCol w="264053"/>
                <a:gridCol w="279277"/>
                <a:gridCol w="271665"/>
                <a:gridCol w="278690"/>
                <a:gridCol w="264639"/>
                <a:gridCol w="271665"/>
                <a:gridCol w="293913"/>
                <a:gridCol w="912772"/>
              </a:tblGrid>
              <a:tr h="113187">
                <a:tc gridSpan="1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 dirty="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Année 2</a:t>
                      </a:r>
                      <a:endParaRPr lang="fr-FR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3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                   Semestre 3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               Semestre 4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Activité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Mois 13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Times New Roman"/>
                          <a:ea typeface="Times New Roman"/>
                        </a:rPr>
                        <a:t>Organisme responsable de la mise en œuvre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36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A1.1 Atelier final de restitution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 dirty="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36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A1.1 Comités de pilotage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A1.2 Gestion administrative et financière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Rapports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Tous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effectLst/>
                          <a:latin typeface="Calibri"/>
                          <a:ea typeface="Times New Roman"/>
                        </a:rPr>
                        <a:t>Rapport final déc. 2019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 A1.3 Réunion d’information dédiée aux bénéficiaires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tous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93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A1.3 Renforcement des capacités – transfert de technologie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tous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56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A2.2   Contrôle de la qualité de l’huile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PHILEOL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56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A2.3 Production d’huile carburant et de tourteaux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PHILEOL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A3.1 Caractérisation et analyses des tourteaux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ESSA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A3.3 Essais terrain du potentiel agronomique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solidFill>
                            <a:srgbClr val="336600"/>
                          </a:solidFill>
                          <a:effectLst/>
                          <a:latin typeface="Times New Roman"/>
                          <a:ea typeface="Times New Roman"/>
                        </a:rPr>
                        <a:t>ESSA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A3.4 Valorisation des tourteaux en alimentation de volailles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>
                          <a:solidFill>
                            <a:srgbClr val="336600"/>
                          </a:solidFill>
                          <a:effectLst/>
                          <a:latin typeface="Times New Roman"/>
                          <a:ea typeface="Times New Roman"/>
                        </a:rPr>
                        <a:t>ESSA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93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A3.5 Valorisation des tourteaux comme combustible domestique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6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 dirty="0">
                          <a:solidFill>
                            <a:srgbClr val="336600"/>
                          </a:solidFill>
                          <a:effectLst/>
                          <a:latin typeface="Times New Roman"/>
                          <a:ea typeface="Times New Roman"/>
                        </a:rPr>
                        <a:t>ESSA</a:t>
                      </a:r>
                      <a:endParaRPr lang="fr-FR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600" dirty="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855" marR="438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0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47667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Plan d’action année 2</a:t>
            </a:r>
            <a:r>
              <a:rPr lang="fr-FR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( 03/06/18 – 02/06/19)</a:t>
            </a: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745873"/>
              </p:ext>
            </p:extLst>
          </p:nvPr>
        </p:nvGraphicFramePr>
        <p:xfrm>
          <a:off x="1763688" y="980728"/>
          <a:ext cx="5035027" cy="5503734"/>
        </p:xfrm>
        <a:graphic>
          <a:graphicData uri="http://schemas.openxmlformats.org/drawingml/2006/table">
            <a:tbl>
              <a:tblPr/>
              <a:tblGrid>
                <a:gridCol w="851914"/>
                <a:gridCol w="386638"/>
                <a:gridCol w="311276"/>
                <a:gridCol w="311276"/>
                <a:gridCol w="274688"/>
                <a:gridCol w="253389"/>
                <a:gridCol w="246290"/>
                <a:gridCol w="260489"/>
                <a:gridCol w="253389"/>
                <a:gridCol w="259943"/>
                <a:gridCol w="246837"/>
                <a:gridCol w="253389"/>
                <a:gridCol w="274141"/>
                <a:gridCol w="851368"/>
              </a:tblGrid>
              <a:tr h="1279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Année 2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Semestre 3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Semestre 4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Activité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Mois 13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A4.1 Production d’électricité – Usine de 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highlight>
                            <a:srgbClr val="D3D3D3"/>
                          </a:highlight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A4.2 </a:t>
                      </a:r>
                      <a:r>
                        <a:rPr lang="fr-FR" sz="800">
                          <a:effectLst/>
                          <a:latin typeface="Times New Roman"/>
                          <a:ea typeface="Times New Roman"/>
                        </a:rPr>
                        <a:t>Transfert de technologie vers l’opérateur d’électricité de Tsihombe et Ambovombé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9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A4.3 Production d’électricité réseau à Tsihombe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A4.4 Production d’électricité réseau à Ambovombé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+CIRAD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A5.1 Performances énergétiques et émissions à l’échappement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+ADER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9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A5.2 Analyse des coûts de production de l’électricité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+ADER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9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A5.3 Analyse socio-économique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+PHILEOL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+ADER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b="1">
                          <a:solidFill>
                            <a:srgbClr val="336600"/>
                          </a:solidFill>
                          <a:effectLst/>
                          <a:latin typeface="Times New Roman"/>
                          <a:ea typeface="Times New Roman"/>
                        </a:rPr>
                        <a:t>+ESSA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9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A5.4 Evaluation environnementa-le ACV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CIRAD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fr-FR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223" marR="522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5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251937"/>
            <a:ext cx="820891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Le projet contribuera aux objectifs généraux suivants 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endParaRPr lang="fr-FR" sz="14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5536" y="1424965"/>
            <a:ext cx="83529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l’Electrification décentralisée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du monde rural en développant une filière locale spécifique, renouvelable et pouvant être répliquée.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 la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contribution  à l’agriculture familiale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grâce à la génération de revenus supplémentaires.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 la contribution à fournir du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compost/engrais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et de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l’aliment pour l’élevage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la contribution à l’énergie domestique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autre que par le bois et charbon de bois.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- la contribution à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la réduction de l’utilisation de l’énergie fossile.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/>
              <a:t>.</a:t>
            </a:r>
            <a:endParaRPr lang="fr-FR" dirty="0"/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4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35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Text Box 2"/>
          <p:cNvSpPr txBox="1">
            <a:spLocks noChangeArrowheads="1"/>
          </p:cNvSpPr>
          <p:nvPr/>
        </p:nvSpPr>
        <p:spPr bwMode="auto">
          <a:xfrm>
            <a:off x="1419874" y="476672"/>
            <a:ext cx="6121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fr-FR" altLang="fr-FR" sz="2800" b="1" dirty="0" smtClean="0"/>
              <a:t>Le projet GEMAHA</a:t>
            </a:r>
          </a:p>
          <a:p>
            <a:pPr algn="ctr"/>
            <a:r>
              <a:rPr lang="fr-FR" altLang="fr-FR" sz="2800" b="1" dirty="0" smtClean="0"/>
              <a:t>à </a:t>
            </a:r>
            <a:r>
              <a:rPr lang="fr-FR" altLang="fr-FR" sz="2800" b="1" dirty="0" err="1" smtClean="0"/>
              <a:t>Tsihombé</a:t>
            </a:r>
            <a:r>
              <a:rPr lang="fr-FR" altLang="fr-FR" dirty="0" smtClean="0"/>
              <a:t> </a:t>
            </a:r>
            <a:endParaRPr lang="fr-FR" altLang="fr-FR" dirty="0"/>
          </a:p>
        </p:txBody>
      </p:sp>
      <p:pic>
        <p:nvPicPr>
          <p:cNvPr id="1026" name="Picture 2" descr="D:\Mes donnees\LBE\Actionsencours\GEMAHA\PROJET\WP2phileol\GpeElec\ETP\Hyundai65KVA\gp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423" y="4077072"/>
            <a:ext cx="294703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2016224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30" y="1556792"/>
            <a:ext cx="235399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D:\Mes donnees\LBE\Actionsencours\GEMAHA\LancementProjetTsihombe\PicsMission\cIMG_497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83223"/>
            <a:ext cx="2232248" cy="177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D:\Mes donnees\LBE\Actionsencours\GEMAHA\LancementProjetTsihombe\PicsMission\sIMG_5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12994"/>
            <a:ext cx="2302677" cy="17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Mes donnees\LBE\Actionsencours\GEMAHA\LancementProjetTsihombe\PicsMission\sIMG_50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236" y="4012994"/>
            <a:ext cx="2302676" cy="17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99592" y="3429000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alibri" panose="020F0502020204030204" pitchFamily="34" charset="0"/>
              </a:rPr>
              <a:t>Arbuste de </a:t>
            </a:r>
            <a:r>
              <a:rPr lang="fr-FR" sz="1600" dirty="0" err="1" smtClean="0">
                <a:latin typeface="Calibri" panose="020F0502020204030204" pitchFamily="34" charset="0"/>
              </a:rPr>
              <a:t>jatropha</a:t>
            </a:r>
            <a:r>
              <a:rPr lang="fr-FR" sz="1600" dirty="0" smtClean="0">
                <a:latin typeface="Calibri" panose="020F0502020204030204" pitchFamily="34" charset="0"/>
              </a:rPr>
              <a:t>		achats des graines		Usine </a:t>
            </a:r>
            <a:r>
              <a:rPr lang="fr-FR" sz="1600" dirty="0" err="1" smtClean="0">
                <a:latin typeface="Calibri" panose="020F0502020204030204" pitchFamily="34" charset="0"/>
              </a:rPr>
              <a:t>Philéol</a:t>
            </a:r>
            <a:endParaRPr lang="fr-FR" sz="1600" dirty="0">
              <a:latin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51992" y="5867980"/>
            <a:ext cx="7264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Calibri" panose="020F0502020204030204" pitchFamily="34" charset="0"/>
              </a:rPr>
              <a:t>Presses  </a:t>
            </a:r>
            <a:r>
              <a:rPr lang="fr-FR" sz="1600" dirty="0" err="1" smtClean="0">
                <a:latin typeface="Calibri" panose="020F0502020204030204" pitchFamily="34" charset="0"/>
              </a:rPr>
              <a:t>Philéol</a:t>
            </a:r>
            <a:r>
              <a:rPr lang="fr-FR" sz="1600" dirty="0" smtClean="0">
                <a:latin typeface="Calibri" panose="020F0502020204030204" pitchFamily="34" charset="0"/>
              </a:rPr>
              <a:t>		tourteaux 	   	    l’huile devient électricité</a:t>
            </a:r>
            <a:endParaRPr lang="fr-FR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88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Text Box 2"/>
          <p:cNvSpPr txBox="1">
            <a:spLocks noChangeArrowheads="1"/>
          </p:cNvSpPr>
          <p:nvPr/>
        </p:nvSpPr>
        <p:spPr bwMode="auto">
          <a:xfrm>
            <a:off x="1402928" y="2348880"/>
            <a:ext cx="6121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2800" b="1" dirty="0" smtClean="0"/>
              <a:t>MERCI POUR VOTRE ATTENTION !</a:t>
            </a:r>
            <a:r>
              <a:rPr lang="fr-FR" altLang="fr-FR" dirty="0" smtClean="0"/>
              <a:t> </a:t>
            </a:r>
            <a:endParaRPr lang="fr-FR" altLang="fr-FR" dirty="0"/>
          </a:p>
        </p:txBody>
      </p:sp>
      <p:pic>
        <p:nvPicPr>
          <p:cNvPr id="5" name="Picture 2" descr="D:\Mes donnees\LBE\Actionsencours\GEMAHA\PROJET\WP1cirad\Communication\Logo\LogoGemah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341" y="39049"/>
            <a:ext cx="742486" cy="5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71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Text Box 2"/>
          <p:cNvSpPr txBox="1">
            <a:spLocks noChangeArrowheads="1"/>
          </p:cNvSpPr>
          <p:nvPr/>
        </p:nvSpPr>
        <p:spPr bwMode="auto">
          <a:xfrm>
            <a:off x="395536" y="404664"/>
            <a:ext cx="6121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altLang="fr-FR" sz="2800" b="1" dirty="0" smtClean="0"/>
              <a:t>Des questions</a:t>
            </a:r>
            <a:r>
              <a:rPr lang="fr-FR" altLang="fr-FR" dirty="0" smtClean="0"/>
              <a:t> 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781038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4" grpId="0"/>
    </p:bldLst>
  </p:timing>
</p:sld>
</file>

<file path=ppt/theme/theme1.xml><?xml version="1.0" encoding="utf-8"?>
<a:theme xmlns:a="http://schemas.openxmlformats.org/drawingml/2006/main" name="1_Modèle par défaut">
  <a:themeElements>
    <a:clrScheme name="1_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1030</Words>
  <Application>Microsoft Office PowerPoint</Application>
  <PresentationFormat>Affichage à l'écran (4:3)</PresentationFormat>
  <Paragraphs>631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1_Modèle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CIRAD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vaitilin</dc:creator>
  <cp:lastModifiedBy>vaitilin</cp:lastModifiedBy>
  <cp:revision>110</cp:revision>
  <dcterms:created xsi:type="dcterms:W3CDTF">2017-08-07T08:18:36Z</dcterms:created>
  <dcterms:modified xsi:type="dcterms:W3CDTF">2018-10-01T20:23:12Z</dcterms:modified>
</cp:coreProperties>
</file>